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80" r:id="rId2"/>
    <p:sldId id="282" r:id="rId3"/>
    <p:sldId id="283" r:id="rId4"/>
    <p:sldId id="281"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76" r:id="rId21"/>
    <p:sldId id="271" r:id="rId22"/>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89"/>
    <a:srgbClr val="F17B86"/>
    <a:srgbClr val="D40257"/>
    <a:srgbClr val="FD418D"/>
    <a:srgbClr val="013F99"/>
    <a:srgbClr val="002864"/>
    <a:srgbClr val="001C46"/>
    <a:srgbClr val="FF2D78"/>
    <a:srgbClr val="150060"/>
    <a:srgbClr val="FF25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353" autoAdjust="0"/>
  </p:normalViewPr>
  <p:slideViewPr>
    <p:cSldViewPr snapToGrid="0">
      <p:cViewPr varScale="1">
        <p:scale>
          <a:sx n="73" d="100"/>
          <a:sy n="73" d="100"/>
        </p:scale>
        <p:origin x="141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B771-B3E3-42D1-8168-91DB4AA8C408}" type="datetimeFigureOut">
              <a:rPr lang="es-CO" smtClean="0"/>
              <a:t>12/03/2023</a:t>
            </a:fld>
            <a:endParaRPr lang="es-CO"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C8-5E69-48BB-B27C-DBF394D18438}" type="slidenum">
              <a:rPr lang="es-CO" smtClean="0"/>
              <a:t>‹Nº›</a:t>
            </a:fld>
            <a:endParaRPr lang="es-CO" dirty="0"/>
          </a:p>
        </p:txBody>
      </p:sp>
    </p:spTree>
    <p:extLst>
      <p:ext uri="{BB962C8B-B14F-4D97-AF65-F5344CB8AC3E}">
        <p14:creationId xmlns:p14="http://schemas.microsoft.com/office/powerpoint/2010/main" val="288045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3/12/2023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3/12/2023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3/12/2023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3/12/2023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3/12/2023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3/12/2023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3/12/2023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3/12/2023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dirty="0"/>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www.bing.com/videos/search?q=ELEMENTOS+UTILIZADPS+EN+MAONO+DE+OBRA+MATERIA+PRIMA+Y+CARGA+FABRIL&amp;&amp;view=detail&amp;mid=A9D735F36BF9431CC282A9D735F36BF9431CC282&amp;&amp;FORM=VRDGAR&amp;ru=%2Fvideos%2Fsearch%3Fq%3DELEMENTOS%2BUTILIZADPS%2BEN%2BMAONO%2BDE%2BOBRA%2BMATERIA%2BPRIMA%2BY%2BCARGA%2BFABRIL%26FORM%3DHDRSC4"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5102" t="-56" r="-5663" b="-506"/>
          <a:stretch/>
        </p:blipFill>
        <p:spPr>
          <a:xfrm>
            <a:off x="-9525" y="1"/>
            <a:ext cx="9367309" cy="6943724"/>
          </a:xfrm>
          <a:prstGeom prst="rect">
            <a:avLst/>
          </a:prstGeom>
        </p:spPr>
      </p:pic>
      <p:sp>
        <p:nvSpPr>
          <p:cNvPr id="6" name="Rectángulo 5"/>
          <p:cNvSpPr/>
          <p:nvPr/>
        </p:nvSpPr>
        <p:spPr>
          <a:xfrm>
            <a:off x="4962524" y="0"/>
            <a:ext cx="4181475" cy="68580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01" y="5338908"/>
            <a:ext cx="3124200" cy="1263722"/>
          </a:xfrm>
          <a:prstGeom prst="rect">
            <a:avLst/>
          </a:prstGeom>
        </p:spPr>
      </p:pic>
      <p:sp>
        <p:nvSpPr>
          <p:cNvPr id="11" name="Elipse 10"/>
          <p:cNvSpPr/>
          <p:nvPr/>
        </p:nvSpPr>
        <p:spPr>
          <a:xfrm>
            <a:off x="5396277" y="171752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5695857" y="2746085"/>
            <a:ext cx="2714805" cy="954107"/>
          </a:xfrm>
          <a:prstGeom prst="rect">
            <a:avLst/>
          </a:prstGeom>
          <a:noFill/>
        </p:spPr>
        <p:txBody>
          <a:bodyPr wrap="square" rtlCol="0">
            <a:spAutoFit/>
          </a:bodyPr>
          <a:lstStyle/>
          <a:p>
            <a:pPr algn="ctr"/>
            <a:r>
              <a:rPr lang="es-MX" sz="2800" dirty="0" smtClean="0">
                <a:solidFill>
                  <a:schemeClr val="bg1"/>
                </a:solidFill>
                <a:latin typeface="Arial" panose="020B0604020202020204" pitchFamily="34" charset="0"/>
                <a:cs typeface="Arial" panose="020B0604020202020204" pitchFamily="34" charset="0"/>
              </a:rPr>
              <a:t>INICIO</a:t>
            </a:r>
          </a:p>
          <a:p>
            <a:pPr algn="ctr"/>
            <a:r>
              <a:rPr lang="es-MX" sz="2800" dirty="0" smtClean="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4888717" y="1062516"/>
            <a:ext cx="4329084" cy="4440085"/>
          </a:xfrm>
          <a:prstGeom prst="rect">
            <a:avLst/>
          </a:prstGeom>
        </p:spPr>
      </p:pic>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57835" y="1371332"/>
            <a:ext cx="6792842" cy="4031873"/>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Este es un sistema que reúne o recolecta los costos por cada orden olote de bicicletas, carros etc  verificados por el área de producción en este sistema intervienen costos como equipos, reparaciones materia prima aplicable, mano de obra directa y cargos indirectos y que se acumulan en una orden de trabajo. Analicemos la situación y veremos que busca el Sistema de Costos por procesos.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b="1" dirty="0">
                <a:latin typeface="Lato" panose="020F0502020204030203" pitchFamily="34" charset="0"/>
                <a:ea typeface="Lato" panose="020F0502020204030203" pitchFamily="34" charset="0"/>
                <a:cs typeface="Lato" panose="020F0502020204030203" pitchFamily="34" charset="0"/>
              </a:rPr>
              <a:t>QUIEN UTILIZA ESTE SISTEMA DE COSTOS.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Las empresas de tipo aeronáutico, de ingenieria de construcción, de impresion por misionar algunos.</a:t>
            </a:r>
          </a:p>
          <a:p>
            <a:pPr algn="just"/>
            <a:r>
              <a:rPr lang="es-ES" sz="1600" dirty="0">
                <a:latin typeface="Lato" panose="020F0502020204030203" pitchFamily="34" charset="0"/>
                <a:ea typeface="Lato" panose="020F0502020204030203" pitchFamily="34" charset="0"/>
                <a:cs typeface="Lato" panose="020F0502020204030203" pitchFamily="34" charset="0"/>
              </a:rPr>
              <a:t>En este sistema intervienen dos controles :El control de ordenes y el control de hojas de trabajo. Estos controles se aplican cuando las ordenes están en </a:t>
            </a:r>
            <a:r>
              <a:rPr lang="es-ES" sz="1600" dirty="0" err="1">
                <a:latin typeface="Lato" panose="020F0502020204030203" pitchFamily="34" charset="0"/>
                <a:ea typeface="Lato" panose="020F0502020204030203" pitchFamily="34" charset="0"/>
                <a:cs typeface="Lato" panose="020F0502020204030203" pitchFamily="34" charset="0"/>
              </a:rPr>
              <a:t>en</a:t>
            </a:r>
            <a:r>
              <a:rPr lang="es-ES" sz="1600" dirty="0">
                <a:latin typeface="Lato" panose="020F0502020204030203" pitchFamily="34" charset="0"/>
                <a:ea typeface="Lato" panose="020F0502020204030203" pitchFamily="34" charset="0"/>
                <a:cs typeface="Lato" panose="020F0502020204030203" pitchFamily="34" charset="0"/>
              </a:rPr>
              <a:t> proceso de fabricación, por cada orden de produccion se abre un registro que involucra estos dos controles.</a:t>
            </a:r>
          </a:p>
          <a:p>
            <a:pPr algn="just"/>
            <a:r>
              <a:rPr lang="es-ES" sz="1600" dirty="0">
                <a:latin typeface="Lato" panose="020F0502020204030203" pitchFamily="34" charset="0"/>
                <a:ea typeface="Lato" panose="020F0502020204030203" pitchFamily="34" charset="0"/>
                <a:cs typeface="Lato" panose="020F0502020204030203" pitchFamily="34" charset="0"/>
              </a:rPr>
              <a:t>  </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72235" y="450071"/>
            <a:ext cx="5136776" cy="461665"/>
          </a:xfrm>
          <a:prstGeom prst="rect">
            <a:avLst/>
          </a:prstGeom>
          <a:noFill/>
        </p:spPr>
        <p:txBody>
          <a:bodyPr wrap="square" rtlCol="0">
            <a:spAutoFit/>
          </a:bodyPr>
          <a:lstStyle/>
          <a:p>
            <a:pPr algn="ctr"/>
            <a:r>
              <a:rPr lang="es-MX" sz="2400" b="1" dirty="0">
                <a:solidFill>
                  <a:srgbClr val="123258"/>
                </a:solidFill>
                <a:latin typeface="Josefin Slab" pitchFamily="2" charset="0"/>
              </a:rPr>
              <a:t>SISTEMA DE COSTOS POR ORDENES </a:t>
            </a:r>
            <a:endParaRPr lang="en-US" sz="2400" b="1" dirty="0">
              <a:solidFill>
                <a:srgbClr val="123258"/>
              </a:solidFill>
              <a:latin typeface="Josefin Slab" pitchFamily="2" charset="0"/>
            </a:endParaRPr>
          </a:p>
        </p:txBody>
      </p:sp>
      <p:sp>
        <p:nvSpPr>
          <p:cNvPr id="15" name="CuadroTexto 14"/>
          <p:cNvSpPr txBox="1"/>
          <p:nvPr/>
        </p:nvSpPr>
        <p:spPr>
          <a:xfrm>
            <a:off x="300913" y="6526589"/>
            <a:ext cx="5813018" cy="215444"/>
          </a:xfrm>
          <a:prstGeom prst="rect">
            <a:avLst/>
          </a:prstGeom>
          <a:noFill/>
        </p:spPr>
        <p:txBody>
          <a:bodyPr wrap="square" rtlCol="0">
            <a:spAutoFit/>
          </a:bodyPr>
          <a:lstStyle/>
          <a:p>
            <a:pPr algn="just"/>
            <a:r>
              <a:rPr lang="es-CO" sz="800" dirty="0">
                <a:solidFill>
                  <a:srgbClr val="123258"/>
                </a:solidFill>
              </a:rPr>
              <a:t>https://www.gerencie.com/sistema-de-costos-por-procesos.html#Naturaleza_de_un_sistema_de_costos_por_procesos</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 xmlns:a16="http://schemas.microsoft.com/office/drawing/2014/main" id="{02C29151-43FC-43F6-93A2-0BD7621B48ED}"/>
              </a:ext>
            </a:extLst>
          </p:cNvPr>
          <p:cNvSpPr>
            <a:spLocks noGrp="1"/>
          </p:cNvSpPr>
          <p:nvPr>
            <p:ph type="title"/>
          </p:nvPr>
        </p:nvSpPr>
        <p:spPr>
          <a:xfrm>
            <a:off x="7559449" y="2796690"/>
            <a:ext cx="4670327" cy="1442802"/>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1706742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19141" y="1384881"/>
            <a:ext cx="6792842" cy="4770537"/>
          </a:xfrm>
          <a:prstGeom prst="rect">
            <a:avLst/>
          </a:prstGeom>
          <a:noFill/>
        </p:spPr>
        <p:txBody>
          <a:bodyPr wrap="square" rtlCol="0">
            <a:spAutoFit/>
          </a:bodyPr>
          <a:lstStyle/>
          <a:p>
            <a:pPr algn="just"/>
            <a:r>
              <a:rPr lang="es-ES" sz="1600" b="1" dirty="0">
                <a:latin typeface="Lato" panose="020F0502020204030203" pitchFamily="34" charset="0"/>
                <a:ea typeface="Lato" panose="020F0502020204030203" pitchFamily="34" charset="0"/>
                <a:cs typeface="Lato" panose="020F0502020204030203" pitchFamily="34" charset="0"/>
              </a:rPr>
              <a:t>CARACTERISTICAS DELSISTEMA POR ORDENES: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Reúne por separado cada uno de los costos que intervienen en el proceso de acuerdo a requerimiento de la empresa.</a:t>
            </a: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Se planifica con anticipación antes de comenzar el proceso de producción y se debe hacer un documento para cada tarea.</a:t>
            </a: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La producción se realiza generalmente en ordenes del cliente </a:t>
            </a: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El control de los costos en este sistema es mas de análisis.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b="1" dirty="0">
                <a:latin typeface="Lato" panose="020F0502020204030203" pitchFamily="34" charset="0"/>
                <a:ea typeface="Lato" panose="020F0502020204030203" pitchFamily="34" charset="0"/>
                <a:cs typeface="Lato" panose="020F0502020204030203" pitchFamily="34" charset="0"/>
              </a:rPr>
              <a:t>PROCEDIMIENTO EN UN SISTEMA DE COSTO POR ORDENES</a:t>
            </a:r>
          </a:p>
          <a:p>
            <a:pPr algn="just"/>
            <a:r>
              <a:rPr lang="es-ES" sz="1600" dirty="0">
                <a:latin typeface="Lato" panose="020F0502020204030203" pitchFamily="34" charset="0"/>
                <a:ea typeface="Lato" panose="020F0502020204030203" pitchFamily="34" charset="0"/>
                <a:cs typeface="Lato" panose="020F0502020204030203" pitchFamily="34" charset="0"/>
              </a:rPr>
              <a:t>Para implementar este sistema debemos tener </a:t>
            </a:r>
            <a:r>
              <a:rPr lang="es-ES" sz="1600" dirty="0" smtClean="0">
                <a:latin typeface="Lato" panose="020F0502020204030203" pitchFamily="34" charset="0"/>
                <a:ea typeface="Lato" panose="020F0502020204030203" pitchFamily="34" charset="0"/>
                <a:cs typeface="Lato" panose="020F0502020204030203" pitchFamily="34" charset="0"/>
              </a:rPr>
              <a:t>en cuenta </a:t>
            </a:r>
            <a:r>
              <a:rPr lang="es-ES" sz="1600" dirty="0">
                <a:latin typeface="Lato" panose="020F0502020204030203" pitchFamily="34" charset="0"/>
                <a:ea typeface="Lato" panose="020F0502020204030203" pitchFamily="34" charset="0"/>
                <a:cs typeface="Lato" panose="020F0502020204030203" pitchFamily="34" charset="0"/>
              </a:rPr>
              <a:t>dos aspectos importantes.</a:t>
            </a:r>
          </a:p>
          <a:p>
            <a:pPr marL="342900" indent="-342900" algn="just">
              <a:buFont typeface="+mj-lt"/>
              <a:buAutoNum type="alphaLcPeriod"/>
            </a:pPr>
            <a:r>
              <a:rPr lang="es-ES" sz="1600" dirty="0">
                <a:latin typeface="Lato" panose="020F0502020204030203" pitchFamily="34" charset="0"/>
                <a:ea typeface="Lato" panose="020F0502020204030203" pitchFamily="34" charset="0"/>
                <a:cs typeface="Lato" panose="020F0502020204030203" pitchFamily="34" charset="0"/>
              </a:rPr>
              <a:t>Como hacer el registro contable</a:t>
            </a:r>
          </a:p>
          <a:p>
            <a:pPr algn="just"/>
            <a:r>
              <a:rPr lang="es-ES" sz="1600" dirty="0">
                <a:latin typeface="Lato" panose="020F0502020204030203" pitchFamily="34" charset="0"/>
                <a:ea typeface="Lato" panose="020F0502020204030203" pitchFamily="34" charset="0"/>
                <a:cs typeface="Lato" panose="020F0502020204030203" pitchFamily="34" charset="0"/>
              </a:rPr>
              <a:t>Hojas de costos  y ordenes de trabajo que utilizaremos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Al hablar de los elementos del costo hablamos de materiales, MO directa y MO indirecta, los costos indirectos sean reales o actuales y las horas maquina.</a:t>
            </a:r>
          </a:p>
          <a:p>
            <a:pPr algn="just"/>
            <a:r>
              <a:rPr lang="es-ES" sz="1600" dirty="0">
                <a:latin typeface="Lato" panose="020F0502020204030203" pitchFamily="34" charset="0"/>
                <a:ea typeface="Lato" panose="020F0502020204030203" pitchFamily="34" charset="0"/>
                <a:cs typeface="Lato" panose="020F0502020204030203" pitchFamily="34" charset="0"/>
              </a:rPr>
              <a:t> </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847174" y="632263"/>
            <a:ext cx="5136776" cy="461665"/>
          </a:xfrm>
          <a:prstGeom prst="rect">
            <a:avLst/>
          </a:prstGeom>
          <a:noFill/>
        </p:spPr>
        <p:txBody>
          <a:bodyPr wrap="square" rtlCol="0">
            <a:spAutoFit/>
          </a:bodyPr>
          <a:lstStyle/>
          <a:p>
            <a:pPr algn="ctr"/>
            <a:r>
              <a:rPr lang="es-MX" sz="2400" b="1" dirty="0">
                <a:solidFill>
                  <a:srgbClr val="123258"/>
                </a:solidFill>
                <a:latin typeface="Josefin Slab" pitchFamily="2" charset="0"/>
              </a:rPr>
              <a:t>SISTEMA DE COSTOS POR ORDENES </a:t>
            </a:r>
            <a:endParaRPr lang="en-US" sz="2400" b="1" dirty="0">
              <a:solidFill>
                <a:srgbClr val="123258"/>
              </a:solidFill>
              <a:latin typeface="Josefin Slab" pitchFamily="2" charset="0"/>
            </a:endParaRPr>
          </a:p>
        </p:txBody>
      </p:sp>
      <p:sp>
        <p:nvSpPr>
          <p:cNvPr id="15" name="CuadroTexto 14"/>
          <p:cNvSpPr txBox="1"/>
          <p:nvPr/>
        </p:nvSpPr>
        <p:spPr>
          <a:xfrm>
            <a:off x="300913" y="6526589"/>
            <a:ext cx="5813018" cy="215444"/>
          </a:xfrm>
          <a:prstGeom prst="rect">
            <a:avLst/>
          </a:prstGeom>
          <a:noFill/>
        </p:spPr>
        <p:txBody>
          <a:bodyPr wrap="square" rtlCol="0">
            <a:spAutoFit/>
          </a:bodyPr>
          <a:lstStyle/>
          <a:p>
            <a:pPr algn="just"/>
            <a:r>
              <a:rPr lang="es-CO" sz="800" dirty="0">
                <a:solidFill>
                  <a:srgbClr val="123258"/>
                </a:solidFill>
              </a:rPr>
              <a:t>https://www.gerencie.com/sistema-de-costos-por-procesos.html#Naturaleza_de_un_sistema_de_costos_por_procesos</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 xmlns:a16="http://schemas.microsoft.com/office/drawing/2014/main" id="{02C29151-43FC-43F6-93A2-0BD7621B48ED}"/>
              </a:ext>
            </a:extLst>
          </p:cNvPr>
          <p:cNvSpPr>
            <a:spLocks noGrp="1"/>
          </p:cNvSpPr>
          <p:nvPr>
            <p:ph type="title"/>
          </p:nvPr>
        </p:nvSpPr>
        <p:spPr>
          <a:xfrm>
            <a:off x="7811983" y="2796689"/>
            <a:ext cx="4417794"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3509727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477117" y="1501191"/>
            <a:ext cx="4028302" cy="1107996"/>
          </a:xfrm>
          <a:prstGeom prst="rect">
            <a:avLst/>
          </a:prstGeom>
          <a:noFill/>
        </p:spPr>
        <p:txBody>
          <a:bodyPr wrap="square" rtlCol="0">
            <a:spAutoFit/>
          </a:bodyPr>
          <a:lstStyle/>
          <a:p>
            <a:pPr algn="ctr"/>
            <a:r>
              <a:rPr lang="es-MX" sz="3300" b="1" dirty="0">
                <a:latin typeface="Josefin Slab" pitchFamily="2" charset="0"/>
              </a:rPr>
              <a:t>COSTEO PROMEDIO</a:t>
            </a:r>
            <a:endParaRPr lang="en-US" sz="3300" b="1" dirty="0">
              <a:solidFill>
                <a:schemeClr val="bg1"/>
              </a:solidFill>
              <a:latin typeface="Josefin Slab" pitchFamily="2" charset="0"/>
            </a:endParaRPr>
          </a:p>
        </p:txBody>
      </p:sp>
      <p:sp>
        <p:nvSpPr>
          <p:cNvPr id="5" name="CuadroTexto 4"/>
          <p:cNvSpPr txBox="1"/>
          <p:nvPr/>
        </p:nvSpPr>
        <p:spPr>
          <a:xfrm>
            <a:off x="4978659" y="1303131"/>
            <a:ext cx="3315505" cy="4247317"/>
          </a:xfrm>
          <a:prstGeom prst="rect">
            <a:avLst/>
          </a:prstGeom>
          <a:noFill/>
        </p:spPr>
        <p:txBody>
          <a:bodyPr wrap="square" rtlCol="0">
            <a:spAutoFit/>
          </a:bodyPr>
          <a:lstStyle/>
          <a:p>
            <a:pPr algn="just"/>
            <a:r>
              <a:rPr lang="es-ES" dirty="0">
                <a:latin typeface="Lato" panose="020F0502020204030203" pitchFamily="34" charset="0"/>
                <a:ea typeface="Lato" panose="020F0502020204030203" pitchFamily="34" charset="0"/>
                <a:cs typeface="Lato" panose="020F0502020204030203" pitchFamily="34" charset="0"/>
              </a:rPr>
              <a:t>El coste promedio o tambien llamado coste unitario o coste medio es el costo 	por cada unidad de una producción. Se le denomina promedio ya que se calcula al obtener un promedio en base a los costos fijos y los costos variables. El costeo promedio se basa en calcular el valor del inventario actual con el valor nuevo para así sacar un promedio y asignarle el nuevo valor del producto dentro de su almacen.</a:t>
            </a:r>
            <a:endParaRPr lang="es-ES" dirty="0"/>
          </a:p>
        </p:txBody>
      </p:sp>
      <p:pic>
        <p:nvPicPr>
          <p:cNvPr id="17" name="Imagen 1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898" b="66525" l="35881" r="64119"/>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 name="Flecha: a la derecha 1">
            <a:extLst>
              <a:ext uri="{FF2B5EF4-FFF2-40B4-BE49-F238E27FC236}">
                <a16:creationId xmlns="" xmlns:a16="http://schemas.microsoft.com/office/drawing/2014/main" id="{D6C9F6F0-1F72-4BF6-9553-6553F03012E4}"/>
              </a:ext>
            </a:extLst>
          </p:cNvPr>
          <p:cNvSpPr/>
          <p:nvPr/>
        </p:nvSpPr>
        <p:spPr>
          <a:xfrm>
            <a:off x="7262191" y="6109252"/>
            <a:ext cx="1311966" cy="384313"/>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ítulo 6">
            <a:extLst>
              <a:ext uri="{FF2B5EF4-FFF2-40B4-BE49-F238E27FC236}">
                <a16:creationId xmlns="" xmlns:a16="http://schemas.microsoft.com/office/drawing/2014/main" id="{CE374916-D411-435A-AAF2-95AD3D03996C}"/>
              </a:ext>
            </a:extLst>
          </p:cNvPr>
          <p:cNvSpPr>
            <a:spLocks noGrp="1"/>
          </p:cNvSpPr>
          <p:nvPr>
            <p:ph type="title"/>
          </p:nvPr>
        </p:nvSpPr>
        <p:spPr>
          <a:xfrm>
            <a:off x="7262191" y="5768161"/>
            <a:ext cx="4977020" cy="533975"/>
          </a:xfrm>
        </p:spPr>
        <p:txBody>
          <a:bodyPr>
            <a:normAutofit/>
          </a:bodyPr>
          <a:lstStyle/>
          <a:p>
            <a:r>
              <a:rPr lang="es-ES" sz="1200" dirty="0"/>
              <a:t>Sigue descripción</a:t>
            </a:r>
            <a:endParaRPr lang="es-CO" sz="1200" dirty="0"/>
          </a:p>
        </p:txBody>
      </p:sp>
      <p:sp>
        <p:nvSpPr>
          <p:cNvPr id="8" name="Elipse 7"/>
          <p:cNvSpPr/>
          <p:nvPr/>
        </p:nvSpPr>
        <p:spPr>
          <a:xfrm>
            <a:off x="930195" y="3171346"/>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7274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70945" y="1989995"/>
            <a:ext cx="7994943" cy="4524315"/>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El costeo promedio de un producto en particular se obtiene de varias maneras pero las dos mas comunes son las siguientes formulas :</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i="0" dirty="0">
                <a:solidFill>
                  <a:srgbClr val="FF0000"/>
                </a:solidFill>
                <a:effectLst/>
                <a:latin typeface="Lato" panose="020F0502020204030203" pitchFamily="34" charset="0"/>
                <a:ea typeface="Lato" panose="020F0502020204030203" pitchFamily="34" charset="0"/>
                <a:cs typeface="Lato" panose="020F0502020204030203" pitchFamily="34" charset="0"/>
              </a:rPr>
              <a:t>Valor del inventario + 	valor de nueva entrada</a:t>
            </a:r>
          </a:p>
          <a:p>
            <a:pPr algn="just"/>
            <a:r>
              <a:rPr lang="es-ES" sz="1600" dirty="0">
                <a:solidFill>
                  <a:srgbClr val="FF0000"/>
                </a:solidFill>
                <a:latin typeface="Lato" panose="020F0502020204030203" pitchFamily="34" charset="0"/>
                <a:ea typeface="Lato" panose="020F0502020204030203" pitchFamily="34" charset="0"/>
                <a:cs typeface="Lato" panose="020F0502020204030203" pitchFamily="34" charset="0"/>
              </a:rPr>
              <a:t>_______________________________________= Costo promedio</a:t>
            </a:r>
          </a:p>
          <a:p>
            <a:pPr algn="just"/>
            <a:endParaRPr lang="es-ES" sz="1600" i="0"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p>
            <a:pPr algn="just"/>
            <a:r>
              <a:rPr lang="es-ES" sz="1600" dirty="0">
                <a:solidFill>
                  <a:srgbClr val="FF0000"/>
                </a:solidFill>
                <a:latin typeface="Lato" panose="020F0502020204030203" pitchFamily="34" charset="0"/>
                <a:ea typeface="Lato" panose="020F0502020204030203" pitchFamily="34" charset="0"/>
                <a:cs typeface="Lato" panose="020F0502020204030203" pitchFamily="34" charset="0"/>
              </a:rPr>
              <a:t>Existencia actual + Existencia nueva </a:t>
            </a:r>
            <a:endParaRPr lang="es-ES" sz="1600" dirty="0">
              <a:latin typeface="Lato" panose="020F0502020204030203" pitchFamily="34" charset="0"/>
              <a:ea typeface="Lato" panose="020F0502020204030203" pitchFamily="34" charset="0"/>
              <a:cs typeface="Lato" panose="020F0502020204030203" pitchFamily="34" charset="0"/>
            </a:endParaRP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Valor del inventario : vr total actual de mi producto( costo actual *existencia, Actual)</a:t>
            </a:r>
          </a:p>
          <a:p>
            <a:pPr algn="just"/>
            <a:r>
              <a:rPr lang="es-ES" sz="1600" dirty="0">
                <a:latin typeface="Lato" panose="020F0502020204030203" pitchFamily="34" charset="0"/>
                <a:ea typeface="Lato" panose="020F0502020204030203" pitchFamily="34" charset="0"/>
                <a:cs typeface="Lato" panose="020F0502020204030203" pitchFamily="34" charset="0"/>
              </a:rPr>
              <a:t>Existencia actual : suma de unidades todos los almacenes</a:t>
            </a:r>
          </a:p>
          <a:p>
            <a:pPr algn="just"/>
            <a:r>
              <a:rPr lang="es-ES" sz="1600" dirty="0">
                <a:latin typeface="Lato" panose="020F0502020204030203" pitchFamily="34" charset="0"/>
                <a:ea typeface="Lato" panose="020F0502020204030203" pitchFamily="34" charset="0"/>
                <a:cs typeface="Lato" panose="020F0502020204030203" pitchFamily="34" charset="0"/>
              </a:rPr>
              <a:t>Existencia nueva : unidades que ingresaran en la nueva recepción de m/cia</a:t>
            </a:r>
          </a:p>
          <a:p>
            <a:pPr algn="just"/>
            <a:r>
              <a:rPr lang="es-ES" sz="1600" dirty="0">
                <a:latin typeface="Lato" panose="020F0502020204030203" pitchFamily="34" charset="0"/>
                <a:ea typeface="Lato" panose="020F0502020204030203" pitchFamily="34" charset="0"/>
                <a:cs typeface="Lato" panose="020F0502020204030203" pitchFamily="34" charset="0"/>
              </a:rPr>
              <a:t>Costo actual : vr actual por unidad del producto</a:t>
            </a:r>
          </a:p>
          <a:p>
            <a:pPr algn="just"/>
            <a:r>
              <a:rPr lang="es-ES" sz="1600" dirty="0">
                <a:latin typeface="Lato" panose="020F0502020204030203" pitchFamily="34" charset="0"/>
                <a:ea typeface="Lato" panose="020F0502020204030203" pitchFamily="34" charset="0"/>
                <a:cs typeface="Lato" panose="020F0502020204030203" pitchFamily="34" charset="0"/>
              </a:rPr>
              <a:t>Costo nuevo : costo del producto en la recepción de la mercancía</a:t>
            </a:r>
          </a:p>
          <a:p>
            <a:pPr algn="just"/>
            <a:r>
              <a:rPr lang="es-ES" sz="1600" dirty="0">
                <a:latin typeface="Lato" panose="020F0502020204030203" pitchFamily="34" charset="0"/>
                <a:ea typeface="Lato" panose="020F0502020204030203" pitchFamily="34" charset="0"/>
                <a:cs typeface="Lato" panose="020F0502020204030203" pitchFamily="34" charset="0"/>
              </a:rPr>
              <a:t>Valor de nueva entrada : vr que me cuesta el producto en la nueva recepción de mercancía ( costo nueva  * existencia nueva) </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ü"/>
            </a:pPr>
            <a:endParaRPr lang="es-ES" sz="16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54306" y="690282"/>
            <a:ext cx="5145740" cy="830997"/>
          </a:xfrm>
          <a:prstGeom prst="rect">
            <a:avLst/>
          </a:prstGeom>
          <a:noFill/>
        </p:spPr>
        <p:txBody>
          <a:bodyPr wrap="square" rtlCol="0">
            <a:spAutoFit/>
          </a:bodyPr>
          <a:lstStyle/>
          <a:p>
            <a:pPr algn="ctr"/>
            <a:r>
              <a:rPr lang="es-MX" sz="2400" b="1" dirty="0">
                <a:solidFill>
                  <a:srgbClr val="123258"/>
                </a:solidFill>
                <a:latin typeface="Josefin Slab" pitchFamily="2" charset="0"/>
              </a:rPr>
              <a:t> CALCULO DEL COSTEO PROMEDIO</a:t>
            </a:r>
            <a:endParaRPr lang="en-US" sz="2400" b="1" dirty="0">
              <a:solidFill>
                <a:srgbClr val="123258"/>
              </a:solidFill>
              <a:latin typeface="Josefin Slab" pitchFamily="2" charset="0"/>
            </a:endParaRPr>
          </a:p>
        </p:txBody>
      </p:sp>
      <p:sp>
        <p:nvSpPr>
          <p:cNvPr id="15" name="CuadroTexto 14"/>
          <p:cNvSpPr txBox="1"/>
          <p:nvPr/>
        </p:nvSpPr>
        <p:spPr>
          <a:xfrm>
            <a:off x="852283" y="6156779"/>
            <a:ext cx="5813018" cy="215444"/>
          </a:xfrm>
          <a:prstGeom prst="rect">
            <a:avLst/>
          </a:prstGeom>
          <a:noFill/>
        </p:spPr>
        <p:txBody>
          <a:bodyPr wrap="square" rtlCol="0">
            <a:spAutoFit/>
          </a:bodyPr>
          <a:lstStyle/>
          <a:p>
            <a:pPr algn="just"/>
            <a:r>
              <a:rPr lang="es-CO" sz="800" dirty="0">
                <a:solidFill>
                  <a:srgbClr val="123258"/>
                </a:solidFill>
              </a:rPr>
              <a:t>https://ayuda.bind.com.mx/costopromedio//.</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Tree>
    <p:extLst>
      <p:ext uri="{BB962C8B-B14F-4D97-AF65-F5344CB8AC3E}">
        <p14:creationId xmlns:p14="http://schemas.microsoft.com/office/powerpoint/2010/main" val="4236429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70945" y="1989995"/>
            <a:ext cx="6792842" cy="3046988"/>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i="0" dirty="0">
                <a:solidFill>
                  <a:srgbClr val="FF0000"/>
                </a:solidFill>
                <a:effectLst/>
                <a:latin typeface="Lato" panose="020F0502020204030203" pitchFamily="34" charset="0"/>
                <a:ea typeface="Lato" panose="020F0502020204030203" pitchFamily="34" charset="0"/>
                <a:cs typeface="Lato" panose="020F0502020204030203" pitchFamily="34" charset="0"/>
              </a:rPr>
              <a:t>Costo total de la produccion</a:t>
            </a:r>
          </a:p>
          <a:p>
            <a:pPr algn="just"/>
            <a:r>
              <a:rPr lang="es-ES" sz="1600" dirty="0">
                <a:solidFill>
                  <a:srgbClr val="FF0000"/>
                </a:solidFill>
                <a:latin typeface="Lato" panose="020F0502020204030203" pitchFamily="34" charset="0"/>
                <a:ea typeface="Lato" panose="020F0502020204030203" pitchFamily="34" charset="0"/>
                <a:cs typeface="Lato" panose="020F0502020204030203" pitchFamily="34" charset="0"/>
              </a:rPr>
              <a:t>_______________________________________= Costo promedio</a:t>
            </a:r>
          </a:p>
          <a:p>
            <a:pPr algn="just"/>
            <a:endParaRPr lang="es-ES" sz="1600" i="0"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p>
            <a:pPr algn="just"/>
            <a:r>
              <a:rPr lang="es-ES" sz="1600" dirty="0">
                <a:solidFill>
                  <a:srgbClr val="FF0000"/>
                </a:solidFill>
                <a:latin typeface="Lato" panose="020F0502020204030203" pitchFamily="34" charset="0"/>
                <a:ea typeface="Lato" panose="020F0502020204030203" pitchFamily="34" charset="0"/>
                <a:cs typeface="Lato" panose="020F0502020204030203" pitchFamily="34" charset="0"/>
              </a:rPr>
              <a:t>Produccion total </a:t>
            </a:r>
            <a:endParaRPr lang="es-ES" sz="1600" dirty="0">
              <a:latin typeface="Lato" panose="020F0502020204030203" pitchFamily="34" charset="0"/>
              <a:ea typeface="Lato" panose="020F0502020204030203" pitchFamily="34" charset="0"/>
              <a:cs typeface="Lato" panose="020F0502020204030203" pitchFamily="34" charset="0"/>
            </a:endParaRP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Costo total de la producción : 	Aquel que se obtiene de sumar el costo fijo promedio y el costo variable promedio.</a:t>
            </a:r>
          </a:p>
          <a:p>
            <a:pPr algn="just"/>
            <a:r>
              <a:rPr lang="es-ES" sz="1600" dirty="0">
                <a:latin typeface="Lato" panose="020F0502020204030203" pitchFamily="34" charset="0"/>
                <a:ea typeface="Lato" panose="020F0502020204030203" pitchFamily="34" charset="0"/>
                <a:cs typeface="Lato" panose="020F0502020204030203" pitchFamily="34" charset="0"/>
              </a:rPr>
              <a:t>Producción total : cantidad total de productos disponibles para la venta.</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ü"/>
            </a:pPr>
            <a:endParaRPr lang="es-ES" sz="16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54306" y="690282"/>
            <a:ext cx="5145740" cy="830997"/>
          </a:xfrm>
          <a:prstGeom prst="rect">
            <a:avLst/>
          </a:prstGeom>
          <a:noFill/>
        </p:spPr>
        <p:txBody>
          <a:bodyPr wrap="square" rtlCol="0">
            <a:spAutoFit/>
          </a:bodyPr>
          <a:lstStyle/>
          <a:p>
            <a:pPr algn="ctr"/>
            <a:r>
              <a:rPr lang="es-MX" sz="2400" b="1" dirty="0">
                <a:solidFill>
                  <a:srgbClr val="123258"/>
                </a:solidFill>
                <a:latin typeface="Josefin Slab" pitchFamily="2" charset="0"/>
              </a:rPr>
              <a:t> CALCULO DEL COSTEO PROMEDIO</a:t>
            </a:r>
            <a:endParaRPr lang="en-US" sz="2400" b="1" dirty="0">
              <a:solidFill>
                <a:srgbClr val="123258"/>
              </a:solidFill>
              <a:latin typeface="Josefin Slab" pitchFamily="2" charset="0"/>
            </a:endParaRPr>
          </a:p>
        </p:txBody>
      </p:sp>
      <p:sp>
        <p:nvSpPr>
          <p:cNvPr id="15" name="CuadroTexto 14"/>
          <p:cNvSpPr txBox="1"/>
          <p:nvPr/>
        </p:nvSpPr>
        <p:spPr>
          <a:xfrm>
            <a:off x="852283" y="6156779"/>
            <a:ext cx="5813018" cy="215444"/>
          </a:xfrm>
          <a:prstGeom prst="rect">
            <a:avLst/>
          </a:prstGeom>
          <a:noFill/>
        </p:spPr>
        <p:txBody>
          <a:bodyPr wrap="square" rtlCol="0">
            <a:spAutoFit/>
          </a:bodyPr>
          <a:lstStyle/>
          <a:p>
            <a:pPr algn="just"/>
            <a:r>
              <a:rPr lang="es-CO" sz="800" dirty="0">
                <a:solidFill>
                  <a:srgbClr val="123258"/>
                </a:solidFill>
              </a:rPr>
              <a:t>https://ayuda.bind.com.mx/costopromedio//.</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 xmlns:a16="http://schemas.microsoft.com/office/drawing/2014/main" id="{02C29151-43FC-43F6-93A2-0BD7621B48ED}"/>
              </a:ext>
            </a:extLst>
          </p:cNvPr>
          <p:cNvSpPr>
            <a:spLocks noGrp="1"/>
          </p:cNvSpPr>
          <p:nvPr>
            <p:ph type="title"/>
          </p:nvPr>
        </p:nvSpPr>
        <p:spPr>
          <a:xfrm>
            <a:off x="977792" y="2746213"/>
            <a:ext cx="7999190"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1203990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02237" y="1769911"/>
            <a:ext cx="6792842" cy="3539430"/>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El costo promedio puede ser de tres formas : fijo, variable o total.</a:t>
            </a:r>
          </a:p>
          <a:p>
            <a:pPr algn="just"/>
            <a:endParaRPr lang="es-ES" sz="1600" i="0" dirty="0">
              <a:effectLst/>
              <a:latin typeface="Lato" panose="020F0502020204030203" pitchFamily="34" charset="0"/>
              <a:ea typeface="Lato" panose="020F0502020204030203" pitchFamily="34" charset="0"/>
              <a:cs typeface="Lato" panose="020F0502020204030203" pitchFamily="34" charset="0"/>
            </a:endParaRPr>
          </a:p>
          <a:p>
            <a:pPr marL="342900" indent="-342900" algn="just">
              <a:buFont typeface="+mj-lt"/>
              <a:buAutoNum type="arabicPeriod"/>
            </a:pPr>
            <a:r>
              <a:rPr lang="es-ES" sz="1600" dirty="0">
                <a:latin typeface="Lato" panose="020F0502020204030203" pitchFamily="34" charset="0"/>
                <a:ea typeface="Lato" panose="020F0502020204030203" pitchFamily="34" charset="0"/>
                <a:cs typeface="Lato" panose="020F0502020204030203" pitchFamily="34" charset="0"/>
              </a:rPr>
              <a:t>COSTO FIJO PROMEDIO (CFP) :</a:t>
            </a:r>
          </a:p>
          <a:p>
            <a:pPr algn="just"/>
            <a:endParaRPr lang="es-ES" sz="1600" i="0" dirty="0">
              <a:effectLst/>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        </a:t>
            </a:r>
            <a:r>
              <a:rPr lang="es-ES" sz="1600" dirty="0">
                <a:solidFill>
                  <a:srgbClr val="FF0000"/>
                </a:solidFill>
                <a:latin typeface="Lato" panose="020F0502020204030203" pitchFamily="34" charset="0"/>
                <a:ea typeface="Lato" panose="020F0502020204030203" pitchFamily="34" charset="0"/>
                <a:cs typeface="Lato" panose="020F0502020204030203" pitchFamily="34" charset="0"/>
              </a:rPr>
              <a:t>    Costo fijo total</a:t>
            </a:r>
          </a:p>
          <a:p>
            <a:pPr algn="just"/>
            <a:r>
              <a:rPr lang="es-ES" sz="1600" i="0" dirty="0">
                <a:solidFill>
                  <a:srgbClr val="FF0000"/>
                </a:solidFill>
                <a:effectLst/>
                <a:latin typeface="Lato" panose="020F0502020204030203" pitchFamily="34" charset="0"/>
                <a:ea typeface="Lato" panose="020F0502020204030203" pitchFamily="34" charset="0"/>
                <a:cs typeface="Lato" panose="020F0502020204030203" pitchFamily="34" charset="0"/>
              </a:rPr>
              <a:t>___________________________ =CFP</a:t>
            </a:r>
          </a:p>
          <a:p>
            <a:pPr algn="just"/>
            <a:r>
              <a:rPr lang="es-ES" sz="1600" dirty="0">
                <a:solidFill>
                  <a:srgbClr val="FF0000"/>
                </a:solidFill>
                <a:latin typeface="Lato" panose="020F0502020204030203" pitchFamily="34" charset="0"/>
                <a:ea typeface="Lato" panose="020F0502020204030203" pitchFamily="34" charset="0"/>
                <a:cs typeface="Lato" panose="020F0502020204030203" pitchFamily="34" charset="0"/>
              </a:rPr>
              <a:t>Cantidad de unidades producidas</a:t>
            </a:r>
            <a:r>
              <a:rPr lang="es-ES" sz="1600" dirty="0">
                <a:latin typeface="Lato" panose="020F0502020204030203" pitchFamily="34" charset="0"/>
                <a:ea typeface="Lato" panose="020F0502020204030203" pitchFamily="34" charset="0"/>
                <a:cs typeface="Lato" panose="020F0502020204030203" pitchFamily="34" charset="0"/>
              </a:rPr>
              <a:t> </a:t>
            </a:r>
          </a:p>
          <a:p>
            <a:pPr algn="just"/>
            <a:endParaRPr lang="es-ES" sz="1600" dirty="0">
              <a:solidFill>
                <a:srgbClr val="FF0000"/>
              </a:solidFill>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2. COSTO VARIABLE PROMEDIO (CVP)</a:t>
            </a:r>
          </a:p>
          <a:p>
            <a:pPr algn="just"/>
            <a:endParaRPr lang="es-ES" sz="1600" dirty="0">
              <a:solidFill>
                <a:srgbClr val="FF0000"/>
              </a:solidFill>
              <a:latin typeface="Lato" panose="020F0502020204030203" pitchFamily="34" charset="0"/>
              <a:ea typeface="Lato" panose="020F0502020204030203" pitchFamily="34" charset="0"/>
              <a:cs typeface="Lato" panose="020F0502020204030203" pitchFamily="34" charset="0"/>
            </a:endParaRPr>
          </a:p>
          <a:p>
            <a:pPr algn="just"/>
            <a:r>
              <a:rPr lang="es-ES" sz="1600" dirty="0">
                <a:solidFill>
                  <a:srgbClr val="FF0000"/>
                </a:solidFill>
                <a:latin typeface="Lato" panose="020F0502020204030203" pitchFamily="34" charset="0"/>
                <a:ea typeface="Lato" panose="020F0502020204030203" pitchFamily="34" charset="0"/>
                <a:cs typeface="Lato" panose="020F0502020204030203" pitchFamily="34" charset="0"/>
              </a:rPr>
              <a:t>            Costo variable total </a:t>
            </a:r>
          </a:p>
          <a:p>
            <a:pPr algn="just"/>
            <a:r>
              <a:rPr lang="es-ES" sz="1600" i="0" dirty="0">
                <a:solidFill>
                  <a:srgbClr val="FF0000"/>
                </a:solidFill>
                <a:effectLst/>
                <a:latin typeface="Lato" panose="020F0502020204030203" pitchFamily="34" charset="0"/>
                <a:ea typeface="Lato" panose="020F0502020204030203" pitchFamily="34" charset="0"/>
                <a:cs typeface="Lato" panose="020F0502020204030203" pitchFamily="34" charset="0"/>
              </a:rPr>
              <a:t>___________________________= CVP</a:t>
            </a:r>
          </a:p>
          <a:p>
            <a:pPr algn="just"/>
            <a:r>
              <a:rPr lang="es-ES" sz="1600" i="0" dirty="0">
                <a:solidFill>
                  <a:srgbClr val="FF0000"/>
                </a:solidFill>
                <a:effectLst/>
                <a:latin typeface="Lato" panose="020F0502020204030203" pitchFamily="34" charset="0"/>
                <a:ea typeface="Lato" panose="020F0502020204030203" pitchFamily="34" charset="0"/>
                <a:cs typeface="Lato" panose="020F0502020204030203" pitchFamily="34" charset="0"/>
              </a:rPr>
              <a:t>Cantidad de unidades producidas</a:t>
            </a:r>
          </a:p>
          <a:p>
            <a:pPr algn="just"/>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54306" y="690282"/>
            <a:ext cx="5145740" cy="830997"/>
          </a:xfrm>
          <a:prstGeom prst="rect">
            <a:avLst/>
          </a:prstGeom>
          <a:noFill/>
        </p:spPr>
        <p:txBody>
          <a:bodyPr wrap="square" rtlCol="0">
            <a:spAutoFit/>
          </a:bodyPr>
          <a:lstStyle/>
          <a:p>
            <a:pPr algn="ctr"/>
            <a:r>
              <a:rPr lang="es-MX" sz="2400" b="1" dirty="0">
                <a:solidFill>
                  <a:srgbClr val="123258"/>
                </a:solidFill>
                <a:latin typeface="Josefin Slab" pitchFamily="2" charset="0"/>
              </a:rPr>
              <a:t>CLASIFICACION DEL COSTO PROMEDIO</a:t>
            </a:r>
            <a:endParaRPr lang="en-US" sz="2400" b="1" dirty="0">
              <a:solidFill>
                <a:srgbClr val="123258"/>
              </a:solidFill>
              <a:latin typeface="Josefin Slab" pitchFamily="2" charset="0"/>
            </a:endParaRPr>
          </a:p>
        </p:txBody>
      </p:sp>
      <p:sp>
        <p:nvSpPr>
          <p:cNvPr id="15" name="CuadroTexto 14"/>
          <p:cNvSpPr txBox="1"/>
          <p:nvPr/>
        </p:nvSpPr>
        <p:spPr>
          <a:xfrm>
            <a:off x="265054" y="5959271"/>
            <a:ext cx="5813018" cy="338554"/>
          </a:xfrm>
          <a:prstGeom prst="rect">
            <a:avLst/>
          </a:prstGeom>
          <a:noFill/>
        </p:spPr>
        <p:txBody>
          <a:bodyPr wrap="square" rtlCol="0">
            <a:spAutoFit/>
          </a:bodyPr>
          <a:lstStyle/>
          <a:p>
            <a:pPr algn="just"/>
            <a:r>
              <a:rPr lang="es-CO" sz="800" dirty="0">
                <a:solidFill>
                  <a:srgbClr val="123258"/>
                </a:solidFill>
              </a:rPr>
              <a:t>https://blog.pro-optim.com/consultoria-organizacional/modelos-de-gestion-organizacional-cual-es-el-mas-adecuado-para-tu-empresa//.</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 xmlns:a16="http://schemas.microsoft.com/office/drawing/2014/main" id="{02C29151-43FC-43F6-93A2-0BD7621B48ED}"/>
              </a:ext>
            </a:extLst>
          </p:cNvPr>
          <p:cNvSpPr>
            <a:spLocks noGrp="1"/>
          </p:cNvSpPr>
          <p:nvPr>
            <p:ph type="title"/>
          </p:nvPr>
        </p:nvSpPr>
        <p:spPr>
          <a:xfrm>
            <a:off x="1002237" y="2660598"/>
            <a:ext cx="8006037"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8" name="Elipse 7"/>
          <p:cNvSpPr/>
          <p:nvPr/>
        </p:nvSpPr>
        <p:spPr>
          <a:xfrm>
            <a:off x="5694307" y="3069966"/>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7409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02237" y="1769911"/>
            <a:ext cx="6792842" cy="3539430"/>
          </a:xfrm>
          <a:prstGeom prst="rect">
            <a:avLst/>
          </a:prstGeom>
          <a:noFill/>
        </p:spPr>
        <p:txBody>
          <a:bodyPr wrap="square" rtlCol="0">
            <a:spAutoFit/>
          </a:bodyPr>
          <a:lstStyle/>
          <a:p>
            <a:pPr algn="just"/>
            <a:endParaRPr lang="es-ES" sz="1600" i="0" dirty="0">
              <a:effectLst/>
              <a:latin typeface="Lato" panose="020F0502020204030203" pitchFamily="34" charset="0"/>
              <a:ea typeface="Lato" panose="020F0502020204030203" pitchFamily="34" charset="0"/>
              <a:cs typeface="Lato" panose="020F0502020204030203" pitchFamily="34" charset="0"/>
            </a:endParaRP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endParaRPr lang="es-ES" sz="1600" i="0" dirty="0">
              <a:effectLst/>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3. COSTO TOTAL PROMEDIO(CTP) :</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dirty="0">
                <a:solidFill>
                  <a:srgbClr val="FF0000"/>
                </a:solidFill>
                <a:latin typeface="Lato" panose="020F0502020204030203" pitchFamily="34" charset="0"/>
                <a:ea typeface="Lato" panose="020F0502020204030203" pitchFamily="34" charset="0"/>
                <a:cs typeface="Lato" panose="020F0502020204030203" pitchFamily="34" charset="0"/>
              </a:rPr>
              <a:t>Costo fijo total + Costo variable total</a:t>
            </a:r>
          </a:p>
          <a:p>
            <a:pPr algn="just"/>
            <a:r>
              <a:rPr lang="es-ES" sz="1600" i="0" dirty="0">
                <a:solidFill>
                  <a:srgbClr val="FF0000"/>
                </a:solidFill>
                <a:effectLst/>
                <a:latin typeface="Lato" panose="020F0502020204030203" pitchFamily="34" charset="0"/>
                <a:ea typeface="Lato" panose="020F0502020204030203" pitchFamily="34" charset="0"/>
                <a:cs typeface="Lato" panose="020F0502020204030203" pitchFamily="34" charset="0"/>
              </a:rPr>
              <a:t>_______________________________ =CFP</a:t>
            </a:r>
          </a:p>
          <a:p>
            <a:pPr algn="just"/>
            <a:r>
              <a:rPr lang="es-ES" sz="1600" dirty="0">
                <a:solidFill>
                  <a:srgbClr val="FF0000"/>
                </a:solidFill>
                <a:latin typeface="Lato" panose="020F0502020204030203" pitchFamily="34" charset="0"/>
                <a:ea typeface="Lato" panose="020F0502020204030203" pitchFamily="34" charset="0"/>
                <a:cs typeface="Lato" panose="020F0502020204030203" pitchFamily="34" charset="0"/>
              </a:rPr>
              <a:t>Cantidad de unidades producidas </a:t>
            </a:r>
          </a:p>
          <a:p>
            <a:pPr algn="just"/>
            <a:endParaRPr lang="es-ES" sz="1600" dirty="0">
              <a:solidFill>
                <a:srgbClr val="FF0000"/>
              </a:solidFill>
              <a:latin typeface="Lato" panose="020F0502020204030203" pitchFamily="34" charset="0"/>
              <a:ea typeface="Lato" panose="020F0502020204030203" pitchFamily="34" charset="0"/>
              <a:cs typeface="Lato" panose="020F0502020204030203" pitchFamily="34" charset="0"/>
            </a:endParaRPr>
          </a:p>
          <a:p>
            <a:pPr algn="just"/>
            <a:endParaRPr lang="es-ES" sz="1600" dirty="0">
              <a:solidFill>
                <a:srgbClr val="FF0000"/>
              </a:solidFill>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 Veamos este video para ser mas claros </a:t>
            </a:r>
          </a:p>
          <a:p>
            <a:pPr algn="just"/>
            <a:r>
              <a:rPr lang="es-ES" sz="1600" dirty="0">
                <a:latin typeface="Lato" panose="020F0502020204030203" pitchFamily="34" charset="0"/>
                <a:ea typeface="Lato" panose="020F0502020204030203" pitchFamily="34" charset="0"/>
                <a:cs typeface="Lato" panose="020F0502020204030203" pitchFamily="34" charset="0"/>
              </a:rPr>
              <a:t>https://www.youtube.com/watch?v=D2UeFUFVIkc</a:t>
            </a:r>
          </a:p>
          <a:p>
            <a:pPr algn="just"/>
            <a:r>
              <a:rPr lang="es-ES" sz="1600" dirty="0">
                <a:latin typeface="Lato" panose="020F0502020204030203" pitchFamily="34" charset="0"/>
                <a:ea typeface="Lato" panose="020F0502020204030203" pitchFamily="34" charset="0"/>
                <a:cs typeface="Lato" panose="020F0502020204030203" pitchFamily="34" charset="0"/>
              </a:rPr>
              <a:t> </a:t>
            </a:r>
          </a:p>
          <a:p>
            <a:pPr algn="just"/>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54306" y="690282"/>
            <a:ext cx="5145740" cy="830997"/>
          </a:xfrm>
          <a:prstGeom prst="rect">
            <a:avLst/>
          </a:prstGeom>
          <a:noFill/>
        </p:spPr>
        <p:txBody>
          <a:bodyPr wrap="square" rtlCol="0">
            <a:spAutoFit/>
          </a:bodyPr>
          <a:lstStyle/>
          <a:p>
            <a:pPr algn="ctr"/>
            <a:r>
              <a:rPr lang="es-MX" sz="2400" b="1" dirty="0">
                <a:solidFill>
                  <a:srgbClr val="123258"/>
                </a:solidFill>
                <a:latin typeface="Josefin Slab" pitchFamily="2" charset="0"/>
              </a:rPr>
              <a:t>CLASIFICACION DEL COSTO PROMEDIO</a:t>
            </a:r>
            <a:endParaRPr lang="en-US" sz="2400" b="1" dirty="0">
              <a:solidFill>
                <a:srgbClr val="123258"/>
              </a:solidFill>
              <a:latin typeface="Josefin Slab" pitchFamily="2" charset="0"/>
            </a:endParaRPr>
          </a:p>
        </p:txBody>
      </p:sp>
      <p:sp>
        <p:nvSpPr>
          <p:cNvPr id="15" name="CuadroTexto 14"/>
          <p:cNvSpPr txBox="1"/>
          <p:nvPr/>
        </p:nvSpPr>
        <p:spPr>
          <a:xfrm>
            <a:off x="265054" y="5959271"/>
            <a:ext cx="5813018" cy="215444"/>
          </a:xfrm>
          <a:prstGeom prst="rect">
            <a:avLst/>
          </a:prstGeom>
          <a:noFill/>
        </p:spPr>
        <p:txBody>
          <a:bodyPr wrap="square" rtlCol="0">
            <a:spAutoFit/>
          </a:bodyPr>
          <a:lstStyle/>
          <a:p>
            <a:pPr algn="just"/>
            <a:r>
              <a:rPr lang="es-CO" sz="800" dirty="0">
                <a:solidFill>
                  <a:srgbClr val="123258"/>
                </a:solidFill>
              </a:rPr>
              <a:t>https://enciclopediaeconomica.com/costo-promedio/</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Tree>
    <p:extLst>
      <p:ext uri="{BB962C8B-B14F-4D97-AF65-F5344CB8AC3E}">
        <p14:creationId xmlns:p14="http://schemas.microsoft.com/office/powerpoint/2010/main" val="600963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543698" y="2518769"/>
            <a:ext cx="4028302" cy="600164"/>
          </a:xfrm>
          <a:prstGeom prst="rect">
            <a:avLst/>
          </a:prstGeom>
          <a:noFill/>
        </p:spPr>
        <p:txBody>
          <a:bodyPr wrap="square" rtlCol="0">
            <a:spAutoFit/>
          </a:bodyPr>
          <a:lstStyle/>
          <a:p>
            <a:pPr algn="ctr"/>
            <a:r>
              <a:rPr lang="es-MX" sz="3300" b="1" dirty="0">
                <a:latin typeface="Josefin Slab" pitchFamily="2" charset="0"/>
              </a:rPr>
              <a:t>COSTO UNITARIO</a:t>
            </a:r>
            <a:endParaRPr lang="en-US" sz="3300" b="1" dirty="0">
              <a:solidFill>
                <a:schemeClr val="bg1"/>
              </a:solidFill>
              <a:latin typeface="Josefin Slab" pitchFamily="2" charset="0"/>
            </a:endParaRPr>
          </a:p>
        </p:txBody>
      </p:sp>
      <p:sp>
        <p:nvSpPr>
          <p:cNvPr id="5" name="CuadroTexto 4"/>
          <p:cNvSpPr txBox="1"/>
          <p:nvPr/>
        </p:nvSpPr>
        <p:spPr>
          <a:xfrm>
            <a:off x="4871471" y="1426509"/>
            <a:ext cx="3941360" cy="3693319"/>
          </a:xfrm>
          <a:prstGeom prst="rect">
            <a:avLst/>
          </a:prstGeom>
          <a:noFill/>
        </p:spPr>
        <p:txBody>
          <a:bodyPr wrap="square" rtlCol="0">
            <a:spAutoFit/>
          </a:bodyPr>
          <a:lstStyle/>
          <a:p>
            <a:pPr algn="just"/>
            <a:r>
              <a:rPr lang="es-ES" dirty="0">
                <a:latin typeface="Lato" panose="020F0502020204030203" pitchFamily="34" charset="0"/>
                <a:ea typeface="Lato" panose="020F0502020204030203" pitchFamily="34" charset="0"/>
                <a:cs typeface="Lato" panose="020F0502020204030203" pitchFamily="34" charset="0"/>
              </a:rPr>
              <a:t>Es fundamental en los negocios saber cuanto  es el costo unitario de lo que cuesta producir un bien porque eso repercutirá directamente en el precio del producto final y probablemente  en la decisión del cliente en adquirirlo. Entonces en medida de lo anterior, el COSTO UNITARIO es el valor monetario de producir un bien o un servicio. Se suele calcular como el costo de producir todos los bienes entre el numero de bienes producidos.</a:t>
            </a:r>
            <a:endParaRPr lang="es-ES" dirty="0"/>
          </a:p>
        </p:txBody>
      </p:sp>
      <p:pic>
        <p:nvPicPr>
          <p:cNvPr id="17" name="Imagen 1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898" b="66525" l="35881" r="64119"/>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 name="Flecha: a la derecha 1">
            <a:extLst>
              <a:ext uri="{FF2B5EF4-FFF2-40B4-BE49-F238E27FC236}">
                <a16:creationId xmlns="" xmlns:a16="http://schemas.microsoft.com/office/drawing/2014/main" id="{D6C9F6F0-1F72-4BF6-9553-6553F03012E4}"/>
              </a:ext>
            </a:extLst>
          </p:cNvPr>
          <p:cNvSpPr/>
          <p:nvPr/>
        </p:nvSpPr>
        <p:spPr>
          <a:xfrm>
            <a:off x="7262191" y="6109252"/>
            <a:ext cx="1311966" cy="384313"/>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ítulo 6">
            <a:extLst>
              <a:ext uri="{FF2B5EF4-FFF2-40B4-BE49-F238E27FC236}">
                <a16:creationId xmlns="" xmlns:a16="http://schemas.microsoft.com/office/drawing/2014/main" id="{CE374916-D411-435A-AAF2-95AD3D03996C}"/>
              </a:ext>
            </a:extLst>
          </p:cNvPr>
          <p:cNvSpPr>
            <a:spLocks noGrp="1"/>
          </p:cNvSpPr>
          <p:nvPr>
            <p:ph type="title"/>
          </p:nvPr>
        </p:nvSpPr>
        <p:spPr>
          <a:xfrm>
            <a:off x="7262191" y="5768161"/>
            <a:ext cx="4977020" cy="533975"/>
          </a:xfrm>
        </p:spPr>
        <p:txBody>
          <a:bodyPr>
            <a:normAutofit/>
          </a:bodyPr>
          <a:lstStyle/>
          <a:p>
            <a:r>
              <a:rPr lang="es-ES" sz="1200" dirty="0"/>
              <a:t>Sigue descripción</a:t>
            </a:r>
            <a:endParaRPr lang="es-CO" sz="1200" dirty="0"/>
          </a:p>
        </p:txBody>
      </p:sp>
      <p:sp>
        <p:nvSpPr>
          <p:cNvPr id="8" name="Elipse 7"/>
          <p:cNvSpPr/>
          <p:nvPr/>
        </p:nvSpPr>
        <p:spPr>
          <a:xfrm>
            <a:off x="763052" y="3363503"/>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9584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28740" y="1817007"/>
            <a:ext cx="6792842" cy="3293209"/>
          </a:xfrm>
          <a:prstGeom prst="rect">
            <a:avLst/>
          </a:prstGeom>
          <a:noFill/>
        </p:spPr>
        <p:txBody>
          <a:bodyPr wrap="square" rtlCol="0">
            <a:spAutoFit/>
          </a:bodyPr>
          <a:lstStyle/>
          <a:p>
            <a:pPr algn="just"/>
            <a:r>
              <a:rPr lang="es-ES" sz="1600" i="0" dirty="0">
                <a:effectLst/>
                <a:latin typeface="Lato" panose="020F0502020204030203" pitchFamily="34" charset="0"/>
                <a:ea typeface="Lato" panose="020F0502020204030203" pitchFamily="34" charset="0"/>
                <a:cs typeface="Lato" panose="020F0502020204030203" pitchFamily="34" charset="0"/>
              </a:rPr>
              <a:t>Lo primero que tenemos que tener en cuenta en este calculo es sumar los Costos fijos y los costos variables dividido por la cantidad de bienes producidos.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b="1" i="0" dirty="0">
                <a:effectLst/>
                <a:latin typeface="Lato" panose="020F0502020204030203" pitchFamily="34" charset="0"/>
                <a:ea typeface="Lato" panose="020F0502020204030203" pitchFamily="34" charset="0"/>
                <a:cs typeface="Lato" panose="020F0502020204030203" pitchFamily="34" charset="0"/>
              </a:rPr>
              <a:t>COSTOS FIJOS :</a:t>
            </a:r>
            <a:r>
              <a:rPr lang="es-ES" sz="1600" i="0" dirty="0">
                <a:effectLst/>
                <a:latin typeface="Lato" panose="020F0502020204030203" pitchFamily="34" charset="0"/>
                <a:ea typeface="Lato" panose="020F0502020204030203" pitchFamily="34" charset="0"/>
                <a:cs typeface="Lato" panose="020F0502020204030203" pitchFamily="34" charset="0"/>
              </a:rPr>
              <a:t> Son todos aquellos que se pagan de manera constante generalmente de forma mensual y que son independientes a la cantidad de productos producidos ej arrendamiento de un local, la energía eléctrica, el agua potable , el internet etc	</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b="1" i="0" dirty="0">
                <a:effectLst/>
                <a:latin typeface="Lato" panose="020F0502020204030203" pitchFamily="34" charset="0"/>
                <a:ea typeface="Lato" panose="020F0502020204030203" pitchFamily="34" charset="0"/>
                <a:cs typeface="Lato" panose="020F0502020204030203" pitchFamily="34" charset="0"/>
              </a:rPr>
              <a:t>COSTOS VARIABLES :</a:t>
            </a:r>
          </a:p>
          <a:p>
            <a:pPr algn="just"/>
            <a:r>
              <a:rPr lang="es-ES" sz="1600" dirty="0">
                <a:latin typeface="Lato" panose="020F0502020204030203" pitchFamily="34" charset="0"/>
                <a:ea typeface="Lato" panose="020F0502020204030203" pitchFamily="34" charset="0"/>
                <a:cs typeface="Lato" panose="020F0502020204030203" pitchFamily="34" charset="0"/>
              </a:rPr>
              <a:t>Son todos aquellos que aumentan en función de la cantidad de productos que se fabrican ej la harina, porque entre mas pan se hace mas harina se necesita.</a:t>
            </a:r>
          </a:p>
          <a:p>
            <a:pPr algn="just"/>
            <a:r>
              <a:rPr lang="es-ES" sz="1600" dirty="0">
                <a:latin typeface="Lato" panose="020F0502020204030203" pitchFamily="34" charset="0"/>
                <a:ea typeface="Lato" panose="020F0502020204030203" pitchFamily="34" charset="0"/>
                <a:cs typeface="Lato" panose="020F0502020204030203" pitchFamily="34" charset="0"/>
              </a:rPr>
              <a:t>Hay otros gastos que se pueden incluir como los GAV gastos de administración y ventas ya que no se consideran costos porque no tienen un retorno directo. </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54306" y="690282"/>
            <a:ext cx="5145740" cy="830997"/>
          </a:xfrm>
          <a:prstGeom prst="rect">
            <a:avLst/>
          </a:prstGeom>
          <a:noFill/>
        </p:spPr>
        <p:txBody>
          <a:bodyPr wrap="square" rtlCol="0">
            <a:spAutoFit/>
          </a:bodyPr>
          <a:lstStyle/>
          <a:p>
            <a:pPr algn="ctr"/>
            <a:r>
              <a:rPr lang="es-MX" sz="2400" b="1" dirty="0">
                <a:solidFill>
                  <a:srgbClr val="123258"/>
                </a:solidFill>
                <a:latin typeface="Josefin Slab" pitchFamily="2" charset="0"/>
              </a:rPr>
              <a:t>CALCULO DEL COSTE UNITARIO DE UN PRODUCTO O SERVICIO</a:t>
            </a:r>
            <a:endParaRPr lang="en-US" sz="2400" b="1" dirty="0">
              <a:solidFill>
                <a:srgbClr val="123258"/>
              </a:solidFill>
              <a:latin typeface="Josefin Slab" pitchFamily="2" charset="0"/>
            </a:endParaRPr>
          </a:p>
        </p:txBody>
      </p:sp>
      <p:sp>
        <p:nvSpPr>
          <p:cNvPr id="15" name="CuadroTexto 14"/>
          <p:cNvSpPr txBox="1"/>
          <p:nvPr/>
        </p:nvSpPr>
        <p:spPr>
          <a:xfrm>
            <a:off x="265054" y="5959271"/>
            <a:ext cx="5813018" cy="584775"/>
          </a:xfrm>
          <a:prstGeom prst="rect">
            <a:avLst/>
          </a:prstGeom>
          <a:noFill/>
        </p:spPr>
        <p:txBody>
          <a:bodyPr wrap="square" rtlCol="0">
            <a:spAutoFit/>
          </a:bodyPr>
          <a:lstStyle/>
          <a:p>
            <a:pPr algn="just"/>
            <a:endParaRPr lang="es-CO" sz="800" dirty="0">
              <a:solidFill>
                <a:srgbClr val="123258"/>
              </a:solidFill>
            </a:endParaRPr>
          </a:p>
          <a:p>
            <a:pPr algn="just"/>
            <a:endParaRPr lang="es-CO" sz="800" dirty="0">
              <a:solidFill>
                <a:srgbClr val="123258"/>
              </a:solidFill>
            </a:endParaRPr>
          </a:p>
          <a:p>
            <a:pPr algn="just"/>
            <a:endParaRPr lang="es-CO" sz="800" dirty="0">
              <a:solidFill>
                <a:srgbClr val="123258"/>
              </a:solidFill>
            </a:endParaRPr>
          </a:p>
          <a:p>
            <a:pPr algn="just"/>
            <a:r>
              <a:rPr lang="es-CO" sz="800" dirty="0">
                <a:solidFill>
                  <a:srgbClr val="123258"/>
                </a:solidFill>
              </a:rPr>
              <a:t>https://blog.pro-optim.com/consultoria-organizacional/modelos-de-gestion-organizacional-cual-es-el-mas-adecuado-para-tu-empresa/</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Tree>
    <p:extLst>
      <p:ext uri="{BB962C8B-B14F-4D97-AF65-F5344CB8AC3E}">
        <p14:creationId xmlns:p14="http://schemas.microsoft.com/office/powerpoint/2010/main" val="1244658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60960" y="1800229"/>
            <a:ext cx="6792842" cy="4524315"/>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Los principales elementos que suponen gastos en el proceso productivo son:</a:t>
            </a:r>
          </a:p>
          <a:p>
            <a:pPr algn="just"/>
            <a:endParaRPr lang="es-ES" sz="1600" dirty="0">
              <a:effectLst/>
              <a:latin typeface="Lato" panose="020F0502020204030203" pitchFamily="34" charset="0"/>
              <a:ea typeface="Lato" panose="020F0502020204030203" pitchFamily="34" charset="0"/>
              <a:cs typeface="Lato" panose="020F0502020204030203" pitchFamily="34" charset="0"/>
            </a:endParaRPr>
          </a:p>
          <a:p>
            <a:pPr algn="just"/>
            <a:r>
              <a:rPr lang="es-ES" sz="1600" b="1" dirty="0">
                <a:latin typeface="Lato" panose="020F0502020204030203" pitchFamily="34" charset="0"/>
                <a:ea typeface="Lato" panose="020F0502020204030203" pitchFamily="34" charset="0"/>
                <a:cs typeface="Lato" panose="020F0502020204030203" pitchFamily="34" charset="0"/>
              </a:rPr>
              <a:t>MATERIA PRIMA  </a:t>
            </a:r>
            <a:r>
              <a:rPr lang="es-ES" sz="1600" dirty="0">
                <a:latin typeface="Lato" panose="020F0502020204030203" pitchFamily="34" charset="0"/>
                <a:ea typeface="Lato" panose="020F0502020204030203" pitchFamily="34" charset="0"/>
                <a:cs typeface="Lato" panose="020F0502020204030203" pitchFamily="34" charset="0"/>
              </a:rPr>
              <a:t>: Son los elementos que se utilizan en </a:t>
            </a:r>
            <a:r>
              <a:rPr lang="es-ES" sz="1600" dirty="0" err="1">
                <a:latin typeface="Lato" panose="020F0502020204030203" pitchFamily="34" charset="0"/>
                <a:ea typeface="Lato" panose="020F0502020204030203" pitchFamily="34" charset="0"/>
                <a:cs typeface="Lato" panose="020F0502020204030203" pitchFamily="34" charset="0"/>
              </a:rPr>
              <a:t>en</a:t>
            </a:r>
            <a:r>
              <a:rPr lang="es-ES" sz="1600" dirty="0">
                <a:latin typeface="Lato" panose="020F0502020204030203" pitchFamily="34" charset="0"/>
                <a:ea typeface="Lato" panose="020F0502020204030203" pitchFamily="34" charset="0"/>
                <a:cs typeface="Lato" panose="020F0502020204030203" pitchFamily="34" charset="0"/>
              </a:rPr>
              <a:t> la elaboración de los productos. Son aquellas materias que serán transformadas durante el proceso de producción para dar lugar a un producto final, forman parte de los costos variables  a mas unidades producidas mas material utilizado</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b="1" dirty="0">
                <a:latin typeface="Lato" panose="020F0502020204030203" pitchFamily="34" charset="0"/>
                <a:ea typeface="Lato" panose="020F0502020204030203" pitchFamily="34" charset="0"/>
                <a:cs typeface="Lato" panose="020F0502020204030203" pitchFamily="34" charset="0"/>
              </a:rPr>
              <a:t>MANO DE OBRA :</a:t>
            </a:r>
            <a:r>
              <a:rPr lang="es-ES" sz="1600" dirty="0">
                <a:latin typeface="Lato" panose="020F0502020204030203" pitchFamily="34" charset="0"/>
                <a:ea typeface="Lato" panose="020F0502020204030203" pitchFamily="34" charset="0"/>
                <a:cs typeface="Lato" panose="020F0502020204030203" pitchFamily="34" charset="0"/>
              </a:rPr>
              <a:t>  comprende el conjunto de gastos que comprende capital humano. Por un lado nos encontramos con costos variables en mano de obra ( a mayor producción mas capital humano y con indirectos ( personal que no depende directamente de la cantidad que se produce 	ej. Un Director o un responsable de calidad.</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b="1" dirty="0">
                <a:latin typeface="Lato" panose="020F0502020204030203" pitchFamily="34" charset="0"/>
                <a:ea typeface="Lato" panose="020F0502020204030203" pitchFamily="34" charset="0"/>
                <a:cs typeface="Lato" panose="020F0502020204030203" pitchFamily="34" charset="0"/>
              </a:rPr>
              <a:t>COSTOS INDIRECTOS DE FABRICACION :</a:t>
            </a:r>
            <a:r>
              <a:rPr lang="es-ES" sz="1600" dirty="0">
                <a:latin typeface="Lato" panose="020F0502020204030203" pitchFamily="34" charset="0"/>
                <a:ea typeface="Lato" panose="020F0502020204030203" pitchFamily="34" charset="0"/>
                <a:cs typeface="Lato" panose="020F0502020204030203" pitchFamily="34" charset="0"/>
              </a:rPr>
              <a:t> estos costos son imprescindibles en el proceso de producción aunque no se identifican con el producto ej precio alquiler de la fabrica, es un gasto que no se puede atribuir directamente al proceso o costo de la producción.</a:t>
            </a:r>
          </a:p>
          <a:p>
            <a:pPr algn="just"/>
            <a:r>
              <a:rPr lang="es-ES" sz="1600" b="1" i="1" dirty="0">
                <a:latin typeface="Lato" panose="020F0502020204030203" pitchFamily="34" charset="0"/>
                <a:ea typeface="Lato" panose="020F0502020204030203" pitchFamily="34" charset="0"/>
                <a:cs typeface="Lato" panose="020F0502020204030203" pitchFamily="34" charset="0"/>
              </a:rPr>
              <a:t>  </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54306" y="690282"/>
            <a:ext cx="5145740" cy="461665"/>
          </a:xfrm>
          <a:prstGeom prst="rect">
            <a:avLst/>
          </a:prstGeom>
          <a:noFill/>
        </p:spPr>
        <p:txBody>
          <a:bodyPr wrap="square" rtlCol="0">
            <a:spAutoFit/>
          </a:bodyPr>
          <a:lstStyle/>
          <a:p>
            <a:pPr algn="ctr"/>
            <a:r>
              <a:rPr lang="es-MX" sz="2400" b="1" dirty="0">
                <a:solidFill>
                  <a:srgbClr val="123258"/>
                </a:solidFill>
                <a:latin typeface="Josefin Slab" pitchFamily="2" charset="0"/>
              </a:rPr>
              <a:t>ELEMENTOS DE LOS COSTOS </a:t>
            </a:r>
            <a:endParaRPr lang="en-US" sz="2400" b="1" dirty="0">
              <a:solidFill>
                <a:srgbClr val="123258"/>
              </a:solidFill>
              <a:latin typeface="Josefin Slab" pitchFamily="2" charset="0"/>
            </a:endParaRPr>
          </a:p>
        </p:txBody>
      </p:sp>
      <p:sp>
        <p:nvSpPr>
          <p:cNvPr id="15" name="CuadroTexto 14"/>
          <p:cNvSpPr txBox="1"/>
          <p:nvPr/>
        </p:nvSpPr>
        <p:spPr>
          <a:xfrm>
            <a:off x="265054" y="5959271"/>
            <a:ext cx="5813018" cy="584775"/>
          </a:xfrm>
          <a:prstGeom prst="rect">
            <a:avLst/>
          </a:prstGeom>
          <a:noFill/>
        </p:spPr>
        <p:txBody>
          <a:bodyPr wrap="square" rtlCol="0">
            <a:spAutoFit/>
          </a:bodyPr>
          <a:lstStyle/>
          <a:p>
            <a:pPr algn="just"/>
            <a:endParaRPr lang="es-CO" sz="800" dirty="0">
              <a:solidFill>
                <a:srgbClr val="123258"/>
              </a:solidFill>
            </a:endParaRPr>
          </a:p>
          <a:p>
            <a:pPr algn="just"/>
            <a:endParaRPr lang="es-CO" sz="800" dirty="0">
              <a:solidFill>
                <a:srgbClr val="123258"/>
              </a:solidFill>
            </a:endParaRPr>
          </a:p>
          <a:p>
            <a:pPr algn="just"/>
            <a:endParaRPr lang="es-CO" sz="800" dirty="0">
              <a:solidFill>
                <a:srgbClr val="123258"/>
              </a:solidFill>
            </a:endParaRPr>
          </a:p>
          <a:p>
            <a:pPr algn="just"/>
            <a:r>
              <a:rPr lang="es-CO" sz="800" dirty="0">
                <a:solidFill>
                  <a:srgbClr val="123258"/>
                </a:solidFill>
              </a:rPr>
              <a:t>https://blog.pro-optim.com/consultoria-organizacional/modelos-de-gestion-organizacional-cual-es-el-mas-adecuado-para-tu-empresa/</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 xmlns:a16="http://schemas.microsoft.com/office/drawing/2014/main" id="{02C29151-43FC-43F6-93A2-0BD7621B48ED}"/>
              </a:ext>
            </a:extLst>
          </p:cNvPr>
          <p:cNvSpPr>
            <a:spLocks noGrp="1"/>
          </p:cNvSpPr>
          <p:nvPr>
            <p:ph type="title"/>
          </p:nvPr>
        </p:nvSpPr>
        <p:spPr>
          <a:xfrm>
            <a:off x="838899" y="1900117"/>
            <a:ext cx="8079173" cy="3582900"/>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3034378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18" y="4463383"/>
            <a:ext cx="4096505" cy="1657014"/>
          </a:xfrm>
          <a:prstGeom prst="rect">
            <a:avLst/>
          </a:prstGeom>
        </p:spPr>
      </p:pic>
      <p:grpSp>
        <p:nvGrpSpPr>
          <p:cNvPr id="2" name="Grupo 1"/>
          <p:cNvGrpSpPr/>
          <p:nvPr/>
        </p:nvGrpSpPr>
        <p:grpSpPr>
          <a:xfrm>
            <a:off x="2838850" y="2361222"/>
            <a:ext cx="4780752" cy="3229887"/>
            <a:chOff x="3844276" y="1678843"/>
            <a:chExt cx="6374336" cy="4306516"/>
          </a:xfrm>
        </p:grpSpPr>
        <p:pic>
          <p:nvPicPr>
            <p:cNvPr id="9" name="Imagen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39123" y="2065182"/>
              <a:ext cx="3313967" cy="3130063"/>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CuadroTexto 11"/>
            <p:cNvSpPr txBox="1"/>
            <p:nvPr/>
          </p:nvSpPr>
          <p:spPr>
            <a:xfrm>
              <a:off x="3853981" y="2963364"/>
              <a:ext cx="4084248" cy="1600439"/>
            </a:xfrm>
            <a:prstGeom prst="rect">
              <a:avLst/>
            </a:prstGeom>
            <a:noFill/>
          </p:spPr>
          <p:txBody>
            <a:bodyPr wrap="square" rtlCol="0">
              <a:spAutoFit/>
            </a:bodyPr>
            <a:lstStyle/>
            <a:p>
              <a:pPr algn="ctr"/>
              <a:r>
                <a:rPr lang="es-CO" sz="1200" dirty="0">
                  <a:latin typeface="Arial" panose="020B0604020202020204" pitchFamily="34" charset="0"/>
                  <a:cs typeface="Arial" panose="020B0604020202020204" pitchFamily="34" charset="0"/>
                </a:rPr>
                <a:t>SISTEMA DE COSTEO POR PROCESOS/COSTO PROMEDIO/ELEMENTOS DEL SISTEMA COSTOS/COSTO UNITARIO</a:t>
              </a:r>
            </a:p>
            <a:p>
              <a:pPr algn="ctr"/>
              <a:endParaRPr lang="es-MX" sz="2400" b="1" dirty="0">
                <a:latin typeface="Arial" panose="020B0604020202020204" pitchFamily="34" charset="0"/>
                <a:cs typeface="Arial" panose="020B0604020202020204" pitchFamily="34" charset="0"/>
              </a:endParaRPr>
            </a:p>
          </p:txBody>
        </p:sp>
      </p:grpSp>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0112" y="1834623"/>
            <a:ext cx="3798475" cy="4718916"/>
          </a:xfrm>
          <a:prstGeom prst="rect">
            <a:avLst/>
          </a:prstGeom>
        </p:spPr>
      </p:pic>
      <p:sp>
        <p:nvSpPr>
          <p:cNvPr id="3" name="Rectángulo 2"/>
          <p:cNvSpPr/>
          <p:nvPr/>
        </p:nvSpPr>
        <p:spPr>
          <a:xfrm>
            <a:off x="98887" y="4874666"/>
            <a:ext cx="6745257" cy="2031325"/>
          </a:xfrm>
          <a:prstGeom prst="rect">
            <a:avLst/>
          </a:prstGeom>
        </p:spPr>
        <p:txBody>
          <a:bodyPr wrap="square">
            <a:spAutoFit/>
          </a:bodyPr>
          <a:lstStyle/>
          <a:p>
            <a:r>
              <a:rPr lang="es-ES" b="1" dirty="0"/>
              <a:t>ELECTIVA DE PROFUNDIZACION II// Costeo por Procesos //Gestión de Procesos Organizacionales I</a:t>
            </a:r>
          </a:p>
          <a:p>
            <a:r>
              <a:rPr lang="es-ES" b="1" dirty="0" smtClean="0"/>
              <a:t>OLGA </a:t>
            </a:r>
            <a:r>
              <a:rPr lang="es-ES" b="1" dirty="0"/>
              <a:t>LUCIA PABON VILLAMIZAR</a:t>
            </a:r>
          </a:p>
          <a:p>
            <a:r>
              <a:rPr lang="es-ES" b="1" dirty="0"/>
              <a:t>CONTADORA PUBLICA</a:t>
            </a:r>
          </a:p>
          <a:p>
            <a:r>
              <a:rPr lang="es-ES" b="1" dirty="0"/>
              <a:t>MAGISTER TRIBUTARIA</a:t>
            </a:r>
          </a:p>
          <a:p>
            <a:r>
              <a:rPr lang="es-ES" b="1" dirty="0"/>
              <a:t>FUNDACION DE EDUCACION SUPERIOR SAN JOSE.</a:t>
            </a:r>
          </a:p>
          <a:p>
            <a:r>
              <a:rPr lang="es-ES" b="1" dirty="0"/>
              <a:t>SEMANA 6</a:t>
            </a:r>
            <a:endParaRPr lang="es-ES" b="1" dirty="0" smtClean="0"/>
          </a:p>
        </p:txBody>
      </p:sp>
    </p:spTree>
    <p:extLst>
      <p:ext uri="{BB962C8B-B14F-4D97-AF65-F5344CB8AC3E}">
        <p14:creationId xmlns:p14="http://schemas.microsoft.com/office/powerpoint/2010/main" val="120450092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 xmlns:a16="http://schemas.microsoft.com/office/drawing/2014/main" id="{73164AE0-4D74-4A65-985D-4663F23F55A2}"/>
              </a:ext>
            </a:extLst>
          </p:cNvPr>
          <p:cNvSpPr/>
          <p:nvPr/>
        </p:nvSpPr>
        <p:spPr>
          <a:xfrm>
            <a:off x="0" y="1"/>
            <a:ext cx="9144000" cy="6857999"/>
          </a:xfrm>
          <a:prstGeom prst="rect">
            <a:avLst/>
          </a:prstGeom>
          <a:gradFill flip="none" rotWithShape="1">
            <a:gsLst>
              <a:gs pos="0">
                <a:srgbClr val="D40257"/>
              </a:gs>
              <a:gs pos="40000">
                <a:srgbClr val="013889"/>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25" y="728854"/>
            <a:ext cx="4526715" cy="5623621"/>
          </a:xfrm>
          <a:prstGeom prst="rect">
            <a:avLst/>
          </a:prstGeom>
        </p:spPr>
      </p:pic>
      <p:sp>
        <p:nvSpPr>
          <p:cNvPr id="4" name="Elipse 3"/>
          <p:cNvSpPr/>
          <p:nvPr/>
        </p:nvSpPr>
        <p:spPr>
          <a:xfrm>
            <a:off x="3030852" y="1770294"/>
            <a:ext cx="3082296" cy="308229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ángulo 2"/>
          <p:cNvSpPr/>
          <p:nvPr/>
        </p:nvSpPr>
        <p:spPr>
          <a:xfrm>
            <a:off x="3171919" y="2711277"/>
            <a:ext cx="2899685" cy="1200329"/>
          </a:xfrm>
          <a:prstGeom prst="rect">
            <a:avLst/>
          </a:prstGeom>
        </p:spPr>
        <p:txBody>
          <a:bodyPr wrap="square">
            <a:spAutoFit/>
          </a:bodyPr>
          <a:lstStyle/>
          <a:p>
            <a:pPr algn="ctr"/>
            <a:r>
              <a:rPr lang="es-CO" dirty="0" smtClean="0">
                <a:solidFill>
                  <a:schemeClr val="bg1"/>
                </a:solidFill>
              </a:rPr>
              <a:t>Video </a:t>
            </a:r>
            <a:endParaRPr lang="es-CO" dirty="0" smtClean="0">
              <a:solidFill>
                <a:schemeClr val="bg1"/>
              </a:solidFill>
            </a:endParaRPr>
          </a:p>
          <a:p>
            <a:pPr algn="ctr"/>
            <a:endParaRPr lang="es-CO" dirty="0" smtClean="0">
              <a:solidFill>
                <a:schemeClr val="bg1"/>
              </a:solidFill>
            </a:endParaRPr>
          </a:p>
          <a:p>
            <a:pPr algn="ctr"/>
            <a:r>
              <a:rPr lang="es-ES" dirty="0">
                <a:hlinkClick r:id="rId3"/>
              </a:rPr>
              <a:t>El costo de la carga fabril - Bing video</a:t>
            </a:r>
            <a:endParaRPr lang="es-CO" dirty="0" smtClean="0">
              <a:solidFill>
                <a:schemeClr val="bg1"/>
              </a:solidFill>
            </a:endParaRPr>
          </a:p>
        </p:txBody>
      </p:sp>
    </p:spTree>
    <p:extLst>
      <p:ext uri="{BB962C8B-B14F-4D97-AF65-F5344CB8AC3E}">
        <p14:creationId xmlns:p14="http://schemas.microsoft.com/office/powerpoint/2010/main" val="1722942997"/>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0" y="0"/>
            <a:ext cx="9144000" cy="6858000"/>
          </a:xfrm>
          <a:prstGeom prst="rect">
            <a:avLst/>
          </a:prstGeom>
        </p:spPr>
      </p:pic>
      <p:sp>
        <p:nvSpPr>
          <p:cNvPr id="6" name="Rectángulo 5"/>
          <p:cNvSpPr/>
          <p:nvPr/>
        </p:nvSpPr>
        <p:spPr>
          <a:xfrm>
            <a:off x="4791807" y="0"/>
            <a:ext cx="4352193" cy="68580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3156439" y="1477108"/>
            <a:ext cx="3313967" cy="3130062"/>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6354084" y="5754345"/>
            <a:ext cx="2714805" cy="954107"/>
          </a:xfrm>
          <a:prstGeom prst="rect">
            <a:avLst/>
          </a:prstGeom>
          <a:noFill/>
        </p:spPr>
        <p:txBody>
          <a:bodyPr wrap="square" rtlCol="0">
            <a:spAutoFit/>
          </a:bodyPr>
          <a:lstStyle/>
          <a:p>
            <a:pPr algn="ctr"/>
            <a:r>
              <a:rPr lang="es-MX" sz="2800" b="1" dirty="0" smtClean="0">
                <a:solidFill>
                  <a:schemeClr val="bg1"/>
                </a:solidFill>
                <a:latin typeface="Century Gothic" panose="020B0502020202020204" pitchFamily="34" charset="0"/>
                <a:cs typeface="Arial" panose="020B0604020202020204" pitchFamily="34" charset="0"/>
              </a:rPr>
              <a:t>FIN DE GRABACIÓN</a:t>
            </a:r>
            <a:endParaRPr lang="en-US" sz="280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648880" y="822096"/>
            <a:ext cx="4329084" cy="4440085"/>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904617" y="4140357"/>
            <a:ext cx="1565790" cy="170790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97" y="2065044"/>
            <a:ext cx="2077406" cy="1747807"/>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 xmlns:a16="http://schemas.microsoft.com/office/drawing/2014/main"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5" name="Picture 4" descr="Resultado de imagen para avion silueta png">
            <a:extLst>
              <a:ext uri="{FF2B5EF4-FFF2-40B4-BE49-F238E27FC236}">
                <a16:creationId xmlns="" xmlns:a16="http://schemas.microsoft.com/office/drawing/2014/main" id="{10A086D5-F53A-4FF3-815A-9A050312DE6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44272" y="1280113"/>
            <a:ext cx="2055456" cy="21488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4">
            <a:extLst>
              <a:ext uri="{FF2B5EF4-FFF2-40B4-BE49-F238E27FC236}">
                <a16:creationId xmlns="" xmlns:a16="http://schemas.microsoft.com/office/drawing/2014/main" id="{29DB83B5-8887-4804-829F-198FDB03ABA1}"/>
              </a:ext>
            </a:extLst>
          </p:cNvPr>
          <p:cNvSpPr txBox="1"/>
          <p:nvPr/>
        </p:nvSpPr>
        <p:spPr>
          <a:xfrm>
            <a:off x="1803824" y="3935102"/>
            <a:ext cx="5884602" cy="2862322"/>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3600" b="1" dirty="0" smtClean="0">
                <a:solidFill>
                  <a:schemeClr val="bg1"/>
                </a:solidFill>
                <a:latin typeface="Contradiction" panose="02000500000000000000" pitchFamily="50" charset="0"/>
                <a:ea typeface="Verdana" panose="020B0604030504040204" pitchFamily="34" charset="0"/>
              </a:rPr>
              <a:t>La autonomía la podemos entrelazar con tres elementos muy importantes: voluntad, libertad y autoestima.</a:t>
            </a:r>
          </a:p>
          <a:p>
            <a:pPr algn="ctr"/>
            <a:endParaRPr lang="es-ES" sz="3600" b="1" dirty="0">
              <a:solidFill>
                <a:schemeClr val="bg1"/>
              </a:solidFill>
              <a:latin typeface="Contradiction" panose="02000500000000000000" pitchFamily="50" charset="0"/>
              <a:ea typeface="Verdana" panose="020B0604030504040204" pitchFamily="34" charset="0"/>
            </a:endParaRPr>
          </a:p>
        </p:txBody>
      </p:sp>
    </p:spTree>
    <p:extLst>
      <p:ext uri="{BB962C8B-B14F-4D97-AF65-F5344CB8AC3E}">
        <p14:creationId xmlns:p14="http://schemas.microsoft.com/office/powerpoint/2010/main" val="99048137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p:cNvSpPr/>
          <p:nvPr/>
        </p:nvSpPr>
        <p:spPr>
          <a:xfrm>
            <a:off x="5057482" y="2556386"/>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5640392" y="2053670"/>
            <a:ext cx="3503608" cy="1569660"/>
          </a:xfrm>
          <a:prstGeom prst="rect">
            <a:avLst/>
          </a:prstGeom>
          <a:noFill/>
        </p:spPr>
        <p:txBody>
          <a:bodyPr wrap="square" rtlCol="0">
            <a:spAutoFit/>
          </a:bodyPr>
          <a:lstStyle/>
          <a:p>
            <a:r>
              <a:rPr lang="es-MX" sz="1600" b="1" dirty="0">
                <a:latin typeface="Morn Thin" panose="00000200000000000000" pitchFamily="50" charset="0"/>
              </a:rPr>
              <a:t>DEFINICION Y CONOCIMIENTO SISTEMAS DE COSTOS PROCESOS/NATURALEZA/CARACTERISTICAS</a:t>
            </a:r>
          </a:p>
          <a:p>
            <a:endParaRPr lang="en-US" sz="1600" b="1" dirty="0">
              <a:latin typeface="Morn Thin" panose="00000200000000000000" pitchFamily="50" charset="0"/>
            </a:endParaRPr>
          </a:p>
          <a:p>
            <a:endParaRPr lang="es-CO" sz="1600" dirty="0">
              <a:latin typeface="Arial" panose="020B0604020202020204" pitchFamily="34" charset="0"/>
              <a:cs typeface="Arial" panose="020B0604020202020204" pitchFamily="34" charset="0"/>
            </a:endParaRPr>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uadroTexto 15"/>
          <p:cNvSpPr txBox="1"/>
          <p:nvPr/>
        </p:nvSpPr>
        <p:spPr>
          <a:xfrm>
            <a:off x="5719307" y="3249146"/>
            <a:ext cx="3515785" cy="2062103"/>
          </a:xfrm>
          <a:prstGeom prst="rect">
            <a:avLst/>
          </a:prstGeom>
          <a:noFill/>
        </p:spPr>
        <p:txBody>
          <a:bodyPr wrap="square" rtlCol="0">
            <a:spAutoFit/>
          </a:bodyPr>
          <a:lstStyle/>
          <a:p>
            <a:r>
              <a:rPr lang="en-US" sz="1600" b="1" dirty="0">
                <a:latin typeface="Morn Thin" panose="00000200000000000000" pitchFamily="50" charset="0"/>
              </a:rPr>
              <a:t>CONOCIMIENTO DE LOS COSTOS PROMEDIOS/CALCULOS /CLASIFICACION DE LOS COSTOS.</a:t>
            </a:r>
          </a:p>
          <a:p>
            <a:endParaRPr lang="es-419" sz="1600" b="1" dirty="0">
              <a:latin typeface="Calibri" panose="020F0502020204030204" pitchFamily="34" charset="0"/>
              <a:ea typeface="Times New Roman" panose="02020603050405020304" pitchFamily="18" charset="0"/>
              <a:cs typeface="Times New Roman" panose="02020603050405020304" pitchFamily="18" charset="0"/>
            </a:endParaRPr>
          </a:p>
          <a:p>
            <a:endParaRPr lang="en-US" sz="1600" b="1" dirty="0">
              <a:latin typeface="Morn Thin" panose="00000200000000000000" pitchFamily="50" charset="0"/>
            </a:endParaRPr>
          </a:p>
          <a:p>
            <a:endParaRPr lang="en-US" sz="1600" b="1" dirty="0">
              <a:latin typeface="Morn Thin" panose="00000200000000000000" pitchFamily="50" charset="0"/>
            </a:endParaRPr>
          </a:p>
          <a:p>
            <a:endParaRPr lang="en-US" sz="1600" b="1" dirty="0">
              <a:latin typeface="Morn Thin" panose="00000200000000000000" pitchFamily="50" charset="0"/>
            </a:endParaRPr>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4798" y="4623537"/>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adroTexto 18"/>
          <p:cNvSpPr txBox="1"/>
          <p:nvPr/>
        </p:nvSpPr>
        <p:spPr>
          <a:xfrm>
            <a:off x="5628215" y="4304808"/>
            <a:ext cx="3515785" cy="1569660"/>
          </a:xfrm>
          <a:prstGeom prst="rect">
            <a:avLst/>
          </a:prstGeom>
          <a:noFill/>
        </p:spPr>
        <p:txBody>
          <a:bodyPr wrap="square" rtlCol="0">
            <a:spAutoFit/>
          </a:bodyPr>
          <a:lstStyle/>
          <a:p>
            <a:r>
              <a:rPr lang="es-MX" sz="1600" b="1" dirty="0">
                <a:latin typeface="Morn Thin" panose="00000200000000000000" pitchFamily="50" charset="0"/>
              </a:rPr>
              <a:t>COSTO UNITARIO/CALCULO DE C.U/ ELEMENTOS DE LOS COSTOS/ MATERIALES/MANO DE OBRA/ CIF</a:t>
            </a:r>
          </a:p>
          <a:p>
            <a:endParaRPr lang="es-419" sz="1600" b="1" dirty="0">
              <a:latin typeface="Calibri" panose="020F0502020204030204" pitchFamily="34" charset="0"/>
              <a:ea typeface="Times New Roman" panose="02020603050405020304" pitchFamily="18" charset="0"/>
              <a:cs typeface="Times New Roman" panose="02020603050405020304" pitchFamily="18" charset="0"/>
            </a:endParaRPr>
          </a:p>
          <a:p>
            <a:endParaRPr lang="es-MX" sz="1600" b="1" dirty="0">
              <a:latin typeface="Arial" panose="020B0604020202020204" pitchFamily="34" charset="0"/>
              <a:cs typeface="Arial" panose="020B0604020202020204" pitchFamily="34" charset="0"/>
            </a:endParaRPr>
          </a:p>
        </p:txBody>
      </p:sp>
      <p:sp>
        <p:nvSpPr>
          <p:cNvPr id="20" name="CuadroTexto 19"/>
          <p:cNvSpPr txBox="1"/>
          <p:nvPr/>
        </p:nvSpPr>
        <p:spPr>
          <a:xfrm>
            <a:off x="5222194" y="4720306"/>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110341" y="5561932"/>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uadroTexto 24"/>
          <p:cNvSpPr txBox="1"/>
          <p:nvPr/>
        </p:nvSpPr>
        <p:spPr>
          <a:xfrm>
            <a:off x="5773647" y="5733362"/>
            <a:ext cx="3417402" cy="584775"/>
          </a:xfrm>
          <a:prstGeom prst="rect">
            <a:avLst/>
          </a:prstGeom>
          <a:noFill/>
        </p:spPr>
        <p:txBody>
          <a:bodyPr wrap="square" rtlCol="0">
            <a:spAutoFit/>
          </a:bodyPr>
          <a:lstStyle/>
          <a:p>
            <a:r>
              <a:rPr lang="es-MX" sz="1600" b="1" dirty="0">
                <a:latin typeface="Morn Thin" panose="00000200000000000000" pitchFamily="50" charset="0"/>
              </a:rPr>
              <a:t>CONCLUSIONES</a:t>
            </a:r>
            <a:endParaRPr lang="en-US" sz="1600" b="1" dirty="0">
              <a:latin typeface="Morn Thin" panose="00000200000000000000" pitchFamily="50" charset="0"/>
            </a:endParaRPr>
          </a:p>
          <a:p>
            <a:endParaRPr lang="es-MX" sz="1600" dirty="0"/>
          </a:p>
        </p:txBody>
      </p:sp>
      <p:sp>
        <p:nvSpPr>
          <p:cNvPr id="26" name="CuadroTexto 25"/>
          <p:cNvSpPr txBox="1"/>
          <p:nvPr/>
        </p:nvSpPr>
        <p:spPr>
          <a:xfrm>
            <a:off x="5280420" y="5661074"/>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225242" y="1729092"/>
            <a:ext cx="2714805" cy="369332"/>
          </a:xfrm>
          <a:prstGeom prst="rect">
            <a:avLst/>
          </a:prstGeom>
          <a:noFill/>
        </p:spPr>
        <p:txBody>
          <a:bodyPr wrap="square" rtlCol="0">
            <a:spAutoFit/>
          </a:bodyPr>
          <a:lstStyle/>
          <a:p>
            <a:pPr algn="ctr"/>
            <a:r>
              <a:rPr lang="es-MX" b="1" dirty="0" smtClean="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2950181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373646" y="1664527"/>
            <a:ext cx="4028302" cy="1615827"/>
          </a:xfrm>
          <a:prstGeom prst="rect">
            <a:avLst/>
          </a:prstGeom>
          <a:noFill/>
        </p:spPr>
        <p:txBody>
          <a:bodyPr wrap="square" rtlCol="0">
            <a:spAutoFit/>
          </a:bodyPr>
          <a:lstStyle/>
          <a:p>
            <a:pPr algn="ctr"/>
            <a:r>
              <a:rPr lang="es-MX" sz="3300" b="1" dirty="0">
                <a:latin typeface="Josefin Slab" pitchFamily="2" charset="0"/>
              </a:rPr>
              <a:t>SISTEMA DE COSTOS POR PROCESOS</a:t>
            </a:r>
            <a:endParaRPr lang="en-US" sz="3300" b="1" dirty="0">
              <a:solidFill>
                <a:schemeClr val="bg1"/>
              </a:solidFill>
              <a:latin typeface="Josefin Slab" pitchFamily="2" charset="0"/>
            </a:endParaRPr>
          </a:p>
        </p:txBody>
      </p:sp>
      <p:sp>
        <p:nvSpPr>
          <p:cNvPr id="5" name="CuadroTexto 4"/>
          <p:cNvSpPr txBox="1"/>
          <p:nvPr/>
        </p:nvSpPr>
        <p:spPr>
          <a:xfrm>
            <a:off x="4904243" y="1433694"/>
            <a:ext cx="3315505" cy="3693319"/>
          </a:xfrm>
          <a:prstGeom prst="rect">
            <a:avLst/>
          </a:prstGeom>
          <a:noFill/>
        </p:spPr>
        <p:txBody>
          <a:bodyPr wrap="square" rtlCol="0">
            <a:spAutoFit/>
          </a:bodyPr>
          <a:lstStyle/>
          <a:p>
            <a:pPr algn="just"/>
            <a:r>
              <a:rPr lang="es-ES" dirty="0">
                <a:latin typeface="Lato" panose="020F0502020204030203" pitchFamily="34" charset="0"/>
                <a:ea typeface="Lato" panose="020F0502020204030203" pitchFamily="34" charset="0"/>
                <a:cs typeface="Lato" panose="020F0502020204030203" pitchFamily="34" charset="0"/>
              </a:rPr>
              <a:t>En este sistema los costos de producción se cargan a los procesos, a los sistemas acumulados de los costos de producción por área o por centro de costos.</a:t>
            </a:r>
          </a:p>
          <a:p>
            <a:pPr algn="just"/>
            <a:r>
              <a:rPr lang="es-ES" dirty="0">
                <a:latin typeface="Lato" panose="020F0502020204030203" pitchFamily="34" charset="0"/>
                <a:ea typeface="Lato" panose="020F0502020204030203" pitchFamily="34" charset="0"/>
                <a:cs typeface="Lato" panose="020F0502020204030203" pitchFamily="34" charset="0"/>
              </a:rPr>
              <a:t>En las empresas manufactureras que operan con base en los costos por procesos, los materiales son de gran importancia pues representan una gran porción de los costos   	</a:t>
            </a:r>
            <a:endParaRPr lang="es-ES" dirty="0"/>
          </a:p>
        </p:txBody>
      </p:sp>
      <p:pic>
        <p:nvPicPr>
          <p:cNvPr id="17" name="Imagen 1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898" b="66525" l="35881" r="64119"/>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 name="Flecha: a la derecha 1">
            <a:extLst>
              <a:ext uri="{FF2B5EF4-FFF2-40B4-BE49-F238E27FC236}">
                <a16:creationId xmlns="" xmlns:a16="http://schemas.microsoft.com/office/drawing/2014/main" id="{D6C9F6F0-1F72-4BF6-9553-6553F03012E4}"/>
              </a:ext>
            </a:extLst>
          </p:cNvPr>
          <p:cNvSpPr/>
          <p:nvPr/>
        </p:nvSpPr>
        <p:spPr>
          <a:xfrm>
            <a:off x="7262191" y="6109252"/>
            <a:ext cx="1311966" cy="384313"/>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Título 6">
            <a:extLst>
              <a:ext uri="{FF2B5EF4-FFF2-40B4-BE49-F238E27FC236}">
                <a16:creationId xmlns="" xmlns:a16="http://schemas.microsoft.com/office/drawing/2014/main" id="{CE374916-D411-435A-AAF2-95AD3D03996C}"/>
              </a:ext>
            </a:extLst>
          </p:cNvPr>
          <p:cNvSpPr>
            <a:spLocks noGrp="1"/>
          </p:cNvSpPr>
          <p:nvPr>
            <p:ph type="title"/>
          </p:nvPr>
        </p:nvSpPr>
        <p:spPr>
          <a:xfrm>
            <a:off x="7262191" y="5768161"/>
            <a:ext cx="4977020" cy="533975"/>
          </a:xfrm>
        </p:spPr>
        <p:txBody>
          <a:bodyPr>
            <a:normAutofit/>
          </a:bodyPr>
          <a:lstStyle/>
          <a:p>
            <a:r>
              <a:rPr lang="es-ES" sz="1200" dirty="0"/>
              <a:t>Sigue descripción</a:t>
            </a:r>
            <a:endParaRPr lang="es-CO" sz="1200" dirty="0"/>
          </a:p>
        </p:txBody>
      </p:sp>
      <p:sp>
        <p:nvSpPr>
          <p:cNvPr id="8" name="Elipse 7"/>
          <p:cNvSpPr/>
          <p:nvPr/>
        </p:nvSpPr>
        <p:spPr>
          <a:xfrm>
            <a:off x="932869" y="3561982"/>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245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2308324"/>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q"/>
            </a:pPr>
            <a:r>
              <a:rPr lang="es-ES" sz="1600" dirty="0">
                <a:latin typeface="Lato" panose="020F0502020204030203" pitchFamily="34" charset="0"/>
                <a:ea typeface="Lato" panose="020F0502020204030203" pitchFamily="34" charset="0"/>
                <a:cs typeface="Lato" panose="020F0502020204030203" pitchFamily="34" charset="0"/>
              </a:rPr>
              <a:t>El sistema de costos por procesos debe ser compatible con el rubro dela empresa y de allí que se entienda su naturaleza en este sistema de costos, es decir este sistema solo cuando se tienen etapas bien marcadas en el proceso de producción y estas etapas se encuentran divididas en diferentes segmentos. Así para la naturaleza de un sistema de costos por procesos son ideales empresas industriales como organizaciones productoras de papel, acero, químicas y textiles.  </a:t>
            </a:r>
          </a:p>
          <a:p>
            <a:pPr algn="just"/>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54306" y="690282"/>
            <a:ext cx="5145740" cy="830997"/>
          </a:xfrm>
          <a:prstGeom prst="rect">
            <a:avLst/>
          </a:prstGeom>
          <a:noFill/>
        </p:spPr>
        <p:txBody>
          <a:bodyPr wrap="square" rtlCol="0">
            <a:spAutoFit/>
          </a:bodyPr>
          <a:lstStyle/>
          <a:p>
            <a:pPr algn="ctr"/>
            <a:r>
              <a:rPr lang="es-MX" sz="2400" b="1" dirty="0">
                <a:solidFill>
                  <a:srgbClr val="123258"/>
                </a:solidFill>
                <a:latin typeface="Josefin Slab" pitchFamily="2" charset="0"/>
              </a:rPr>
              <a:t>NATURALEZA DE UN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265054" y="5959271"/>
            <a:ext cx="5813018" cy="215444"/>
          </a:xfrm>
          <a:prstGeom prst="rect">
            <a:avLst/>
          </a:prstGeom>
          <a:noFill/>
        </p:spPr>
        <p:txBody>
          <a:bodyPr wrap="square" rtlCol="0">
            <a:spAutoFit/>
          </a:bodyPr>
          <a:lstStyle/>
          <a:p>
            <a:pPr algn="just"/>
            <a:r>
              <a:rPr lang="es-CO" sz="800" dirty="0">
                <a:solidFill>
                  <a:srgbClr val="123258"/>
                </a:solidFill>
              </a:rPr>
              <a:t>https://auren.com/mx/blog/gestion-organizacional-en-la-administracion-publica/.</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 xmlns:a16="http://schemas.microsoft.com/office/drawing/2014/main"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8" name="Elipse 7"/>
          <p:cNvSpPr/>
          <p:nvPr/>
        </p:nvSpPr>
        <p:spPr>
          <a:xfrm>
            <a:off x="5749254" y="372793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62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3046988"/>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Este sistemas de costos es totalmente diferente a los demás sistemas presenta particularidades veamos entre ellas :</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La cantidad de áreas que actúan en el proceso de fabricación del producto vendrá dado por la demanda en todos los procesos para terminar el mismo.</a:t>
            </a: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El sistema de procesos es de carácter continuo, quiere decir que aunque la demanda del cliente  no exista se continua trabajando en la producción.</a:t>
            </a: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Este sistema tiene un proceso cíclico es decir cada etapa en la hechura del producto tiene que terminar para continuar con la siguiente hasta llegar al producto terminado.</a:t>
            </a: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Los costos unitarios de los productos se calculan en tiempos determinados semanal, mensual, semestral anual etc.</a:t>
            </a:r>
          </a:p>
        </p:txBody>
      </p:sp>
      <p:sp>
        <p:nvSpPr>
          <p:cNvPr id="6" name="CuadroTexto 5"/>
          <p:cNvSpPr txBox="1"/>
          <p:nvPr/>
        </p:nvSpPr>
        <p:spPr>
          <a:xfrm>
            <a:off x="1954306" y="690282"/>
            <a:ext cx="5145740" cy="830997"/>
          </a:xfrm>
          <a:prstGeom prst="rect">
            <a:avLst/>
          </a:prstGeom>
          <a:noFill/>
        </p:spPr>
        <p:txBody>
          <a:bodyPr wrap="square" rtlCol="0">
            <a:spAutoFit/>
          </a:bodyPr>
          <a:lstStyle/>
          <a:p>
            <a:pPr algn="ctr"/>
            <a:r>
              <a:rPr lang="es-MX" sz="2400" b="1" dirty="0">
                <a:solidFill>
                  <a:srgbClr val="123258"/>
                </a:solidFill>
                <a:latin typeface="Josefin Slab" pitchFamily="2" charset="0"/>
              </a:rPr>
              <a:t>CARACTERISTICAS DE LOS SISTEMAS POR PROCESOS</a:t>
            </a:r>
            <a:endParaRPr lang="en-US" sz="2400" b="1" dirty="0">
              <a:solidFill>
                <a:srgbClr val="123258"/>
              </a:solidFill>
              <a:latin typeface="Josefin Slab" pitchFamily="2" charset="0"/>
            </a:endParaRPr>
          </a:p>
        </p:txBody>
      </p:sp>
      <p:sp>
        <p:nvSpPr>
          <p:cNvPr id="15" name="CuadroTexto 14"/>
          <p:cNvSpPr txBox="1"/>
          <p:nvPr/>
        </p:nvSpPr>
        <p:spPr>
          <a:xfrm>
            <a:off x="265054" y="5959271"/>
            <a:ext cx="5813018" cy="215444"/>
          </a:xfrm>
          <a:prstGeom prst="rect">
            <a:avLst/>
          </a:prstGeom>
          <a:noFill/>
        </p:spPr>
        <p:txBody>
          <a:bodyPr wrap="square" rtlCol="0">
            <a:spAutoFit/>
          </a:bodyPr>
          <a:lstStyle/>
          <a:p>
            <a:pPr algn="just"/>
            <a:r>
              <a:rPr lang="es-CO" sz="800" dirty="0">
                <a:solidFill>
                  <a:srgbClr val="123258"/>
                </a:solidFill>
              </a:rPr>
              <a:t>https://auren.com/mx/blog/gestion-organizacional-en-la-administracion-publica/.</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 xmlns:a16="http://schemas.microsoft.com/office/drawing/2014/main" id="{02C29151-43FC-43F6-93A2-0BD7621B48ED}"/>
              </a:ext>
            </a:extLst>
          </p:cNvPr>
          <p:cNvSpPr>
            <a:spLocks noGrp="1"/>
          </p:cNvSpPr>
          <p:nvPr>
            <p:ph type="title"/>
          </p:nvPr>
        </p:nvSpPr>
        <p:spPr>
          <a:xfrm>
            <a:off x="4343077" y="2796689"/>
            <a:ext cx="7886700"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1792626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57835" y="1371332"/>
            <a:ext cx="6792842" cy="5262979"/>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Analicemos la situación y veremos que busca el Sistema de Costos por procesos.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342900" indent="-342900" algn="just">
              <a:buFont typeface="+mj-lt"/>
              <a:buAutoNum type="arabicPeriod"/>
            </a:pPr>
            <a:r>
              <a:rPr lang="es-ES" sz="1600" dirty="0">
                <a:latin typeface="Lato" panose="020F0502020204030203" pitchFamily="34" charset="0"/>
                <a:ea typeface="Lato" panose="020F0502020204030203" pitchFamily="34" charset="0"/>
                <a:cs typeface="Lato" panose="020F0502020204030203" pitchFamily="34" charset="0"/>
              </a:rPr>
              <a:t>En el mes de Marzo se ponen en proceso 5000 unidades de bicicletas en el departamento de tornillos y accesorios. Los costos incurridos en el mes fueron así:</a:t>
            </a:r>
          </a:p>
          <a:p>
            <a:pPr algn="just"/>
            <a:r>
              <a:rPr lang="es-ES" sz="1600" dirty="0">
                <a:latin typeface="Lato" panose="020F0502020204030203" pitchFamily="34" charset="0"/>
                <a:ea typeface="Lato" panose="020F0502020204030203" pitchFamily="34" charset="0"/>
                <a:cs typeface="Lato" panose="020F0502020204030203" pitchFamily="34" charset="0"/>
              </a:rPr>
              <a:t>       materiales $2,000,000 / mano de obra $1,000,000 / CIF  $ 500,000. Al final  del mes de marzo se terminan 2500 unidades equivalentes para pasar al departamento de ensamble .</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b="1" dirty="0">
                <a:latin typeface="Lato" panose="020F0502020204030203" pitchFamily="34" charset="0"/>
                <a:ea typeface="Lato" panose="020F0502020204030203" pitchFamily="34" charset="0"/>
                <a:cs typeface="Lato" panose="020F0502020204030203" pitchFamily="34" charset="0"/>
              </a:rPr>
              <a:t>OBJETIVO DE LOS COSTOS POR PROCESOS</a:t>
            </a:r>
          </a:p>
          <a:p>
            <a:pPr algn="just"/>
            <a:endParaRPr lang="es-ES" sz="1600" b="1"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 Determinar cuanto de los $ 2 mmll de pesos fueron destinados para terminar con las 2500 unidades, cuanto por el $1 mmll y (Mano de Obra) cuanto por los $500,000 (CIF). </a:t>
            </a: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Es bueno aclarar que mientras el producto este en cada area, cada una de ellas debe hacer su informe de producción.</a:t>
            </a: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Esta clase de procesos es indispensable para las empresas de ensamble, mas aun podríamos tambien pensar que en empresas financieras  este sistema tambien sirve para el calculo y asignación de costos.</a:t>
            </a:r>
          </a:p>
          <a:p>
            <a:pPr marL="285750" indent="-285750" algn="just">
              <a:buFont typeface="Wingdings" panose="05000000000000000000" pitchFamily="2" charset="2"/>
              <a:buChar char="Ø"/>
            </a:pPr>
            <a:endParaRPr lang="es-ES" sz="1600" dirty="0">
              <a:latin typeface="Lato" panose="020F0502020204030203" pitchFamily="34" charset="0"/>
              <a:ea typeface="Lato" panose="020F0502020204030203" pitchFamily="34" charset="0"/>
              <a:cs typeface="Lato" panose="020F0502020204030203" pitchFamily="34" charset="0"/>
            </a:endParaRPr>
          </a:p>
          <a:p>
            <a:pPr algn="just"/>
            <a:endParaRPr lang="es-ES" sz="1600" dirty="0">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72235" y="450071"/>
            <a:ext cx="5136776" cy="461665"/>
          </a:xfrm>
          <a:prstGeom prst="rect">
            <a:avLst/>
          </a:prstGeom>
          <a:noFill/>
        </p:spPr>
        <p:txBody>
          <a:bodyPr wrap="square" rtlCol="0">
            <a:spAutoFit/>
          </a:bodyPr>
          <a:lstStyle/>
          <a:p>
            <a:pPr algn="ctr"/>
            <a:r>
              <a:rPr lang="es-MX" sz="2400" b="1" dirty="0">
                <a:solidFill>
                  <a:srgbClr val="123258"/>
                </a:solidFill>
                <a:latin typeface="Josefin Slab" pitchFamily="2" charset="0"/>
              </a:rPr>
              <a:t>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300913" y="6526589"/>
            <a:ext cx="5813018" cy="215444"/>
          </a:xfrm>
          <a:prstGeom prst="rect">
            <a:avLst/>
          </a:prstGeom>
          <a:noFill/>
        </p:spPr>
        <p:txBody>
          <a:bodyPr wrap="square" rtlCol="0">
            <a:spAutoFit/>
          </a:bodyPr>
          <a:lstStyle/>
          <a:p>
            <a:pPr algn="just"/>
            <a:r>
              <a:rPr lang="es-CO" sz="800" dirty="0">
                <a:solidFill>
                  <a:srgbClr val="123258"/>
                </a:solidFill>
              </a:rPr>
              <a:t>https://www.gerencie.com/sistema-de-costos-por-procesos.html#Naturaleza_de_un_sistema_de_costos_por_procesos</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 xmlns:a16="http://schemas.microsoft.com/office/drawing/2014/main" id="{02C29151-43FC-43F6-93A2-0BD7621B48ED}"/>
              </a:ext>
            </a:extLst>
          </p:cNvPr>
          <p:cNvSpPr>
            <a:spLocks noGrp="1"/>
          </p:cNvSpPr>
          <p:nvPr>
            <p:ph type="title"/>
          </p:nvPr>
        </p:nvSpPr>
        <p:spPr>
          <a:xfrm>
            <a:off x="8086165" y="2796689"/>
            <a:ext cx="4143612"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3255151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57835" y="1371332"/>
            <a:ext cx="6792842" cy="3293209"/>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Por lo general se prepara un reporte de costos por producción de cada departamento de forma periódica y que intervienen en el proceso de la elaboración de los  productos. Estos reportes ayudan siempre primero a hacerle seguimiento al proceso de producción, comparar la mano de obra presupuestadas ingresadas en la herramienta de hojas de tiempo del proyecto. El contenido de estos reportes deben girar en torno a estos aspectos: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342900" indent="-342900" algn="just">
              <a:buFont typeface="+mj-lt"/>
              <a:buAutoNum type="arabicPeriod"/>
            </a:pPr>
            <a:r>
              <a:rPr lang="es-ES" sz="1600" dirty="0">
                <a:latin typeface="Lato" panose="020F0502020204030203" pitchFamily="34" charset="0"/>
                <a:ea typeface="Lato" panose="020F0502020204030203" pitchFamily="34" charset="0"/>
                <a:cs typeface="Lato" panose="020F0502020204030203" pitchFamily="34" charset="0"/>
              </a:rPr>
              <a:t>Objetivo central del trabajo</a:t>
            </a:r>
          </a:p>
          <a:p>
            <a:pPr marL="342900" indent="-342900" algn="just">
              <a:buFont typeface="+mj-lt"/>
              <a:buAutoNum type="arabicPeriod"/>
            </a:pPr>
            <a:r>
              <a:rPr lang="es-ES" sz="1600" dirty="0">
                <a:latin typeface="Lato" panose="020F0502020204030203" pitchFamily="34" charset="0"/>
                <a:ea typeface="Lato" panose="020F0502020204030203" pitchFamily="34" charset="0"/>
                <a:cs typeface="Lato" panose="020F0502020204030203" pitchFamily="34" charset="0"/>
              </a:rPr>
              <a:t>Descripción detallada de la metodología empleada</a:t>
            </a:r>
          </a:p>
          <a:p>
            <a:pPr marL="342900" indent="-342900" algn="just">
              <a:buFont typeface="+mj-lt"/>
              <a:buAutoNum type="arabicPeriod"/>
            </a:pPr>
            <a:r>
              <a:rPr lang="es-ES" sz="1600" dirty="0">
                <a:latin typeface="Lato" panose="020F0502020204030203" pitchFamily="34" charset="0"/>
                <a:ea typeface="Lato" panose="020F0502020204030203" pitchFamily="34" charset="0"/>
                <a:cs typeface="Lato" panose="020F0502020204030203" pitchFamily="34" charset="0"/>
              </a:rPr>
              <a:t>Resumen de los resultados obtenidos </a:t>
            </a:r>
          </a:p>
          <a:p>
            <a:pPr marL="342900" indent="-342900" algn="just">
              <a:buFont typeface="+mj-lt"/>
              <a:buAutoNum type="arabicPeriod"/>
            </a:pPr>
            <a:r>
              <a:rPr lang="es-ES" sz="1600" dirty="0">
                <a:latin typeface="Lato" panose="020F0502020204030203" pitchFamily="34" charset="0"/>
                <a:ea typeface="Lato" panose="020F0502020204030203" pitchFamily="34" charset="0"/>
                <a:cs typeface="Lato" panose="020F0502020204030203" pitchFamily="34" charset="0"/>
              </a:rPr>
              <a:t>Conclusiones mas relevantes.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endParaRPr lang="es-ES" sz="1600" dirty="0">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72235" y="450071"/>
            <a:ext cx="5136776" cy="830997"/>
          </a:xfrm>
          <a:prstGeom prst="rect">
            <a:avLst/>
          </a:prstGeom>
          <a:noFill/>
        </p:spPr>
        <p:txBody>
          <a:bodyPr wrap="square" rtlCol="0">
            <a:spAutoFit/>
          </a:bodyPr>
          <a:lstStyle/>
          <a:p>
            <a:pPr algn="ctr"/>
            <a:r>
              <a:rPr lang="es-MX" sz="2400" b="1" dirty="0">
                <a:solidFill>
                  <a:srgbClr val="123258"/>
                </a:solidFill>
                <a:latin typeface="Josefin Slab" pitchFamily="2" charset="0"/>
              </a:rPr>
              <a:t>REPORTE DE SISTEMA DE COSTOS POR PROCESOS</a:t>
            </a:r>
            <a:endParaRPr lang="en-US" sz="2400" b="1" dirty="0">
              <a:solidFill>
                <a:srgbClr val="123258"/>
              </a:solidFill>
              <a:latin typeface="Josefin Slab" pitchFamily="2" charset="0"/>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 xmlns:a16="http://schemas.microsoft.com/office/drawing/2014/main" id="{02C29151-43FC-43F6-93A2-0BD7621B48ED}"/>
              </a:ext>
            </a:extLst>
          </p:cNvPr>
          <p:cNvSpPr>
            <a:spLocks noGrp="1"/>
          </p:cNvSpPr>
          <p:nvPr>
            <p:ph type="title"/>
          </p:nvPr>
        </p:nvSpPr>
        <p:spPr>
          <a:xfrm>
            <a:off x="4343077" y="2796689"/>
            <a:ext cx="7886700"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7" name="Elipse 6"/>
          <p:cNvSpPr/>
          <p:nvPr/>
        </p:nvSpPr>
        <p:spPr>
          <a:xfrm>
            <a:off x="5754473" y="3294352"/>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666210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TotalTime>
  <Words>1445</Words>
  <Application>Microsoft Office PowerPoint</Application>
  <PresentationFormat>Presentación en pantalla (4:3)</PresentationFormat>
  <Paragraphs>182</Paragraphs>
  <Slides>21</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21</vt:i4>
      </vt:variant>
    </vt:vector>
  </HeadingPairs>
  <TitlesOfParts>
    <vt:vector size="33" baseType="lpstr">
      <vt:lpstr>Arial</vt:lpstr>
      <vt:lpstr>Calibri</vt:lpstr>
      <vt:lpstr>Calibri Light</vt:lpstr>
      <vt:lpstr>Century Gothic</vt:lpstr>
      <vt:lpstr>Contradiction</vt:lpstr>
      <vt:lpstr>Josefin Slab</vt:lpstr>
      <vt:lpstr>Lato</vt:lpstr>
      <vt:lpstr>Morn Thin</vt:lpstr>
      <vt:lpstr>Times New Roman</vt:lpstr>
      <vt:lpstr>Verdana</vt:lpstr>
      <vt:lpstr>Wingdings</vt:lpstr>
      <vt:lpstr>Tema de Office</vt:lpstr>
      <vt:lpstr>Presentación de PowerPoint</vt:lpstr>
      <vt:lpstr>Presentación de PowerPoint</vt:lpstr>
      <vt:lpstr>Presentación de PowerPoint</vt:lpstr>
      <vt:lpstr>Presentación de PowerPoint</vt:lpstr>
      <vt:lpstr>Sigue descripción</vt:lpstr>
      <vt:lpstr>        </vt:lpstr>
      <vt:lpstr>         </vt:lpstr>
      <vt:lpstr>         </vt:lpstr>
      <vt:lpstr>         </vt:lpstr>
      <vt:lpstr>         </vt:lpstr>
      <vt:lpstr>         </vt:lpstr>
      <vt:lpstr>Sigue descripción</vt:lpstr>
      <vt:lpstr>Presentación de PowerPoint</vt:lpstr>
      <vt:lpstr>        </vt:lpstr>
      <vt:lpstr>        </vt:lpstr>
      <vt:lpstr>Presentación de PowerPoint</vt:lpstr>
      <vt:lpstr>Sigue descripción</vt:lpstr>
      <vt:lpstr>Presentación de PowerPoint</vt:lpstr>
      <vt:lpstr>        </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Cuenta Microsoft</cp:lastModifiedBy>
  <cp:revision>80</cp:revision>
  <dcterms:modified xsi:type="dcterms:W3CDTF">2023-03-12T16:28:07Z</dcterms:modified>
</cp:coreProperties>
</file>